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Bold" panose="020B0604020202020204" charset="0"/>
      <p:regular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D5DE-5189-7A38-F20A-5F1DDA4C65C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AFE77D-FD3A-7739-53F1-BBFA11D5987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5763849-ACF9-0389-A12D-23955BF19F4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1CF424B-7327-F2C1-044C-7E8201993A4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9644A74-D106-EB87-9ADE-C8DFF379F97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E285E51B-B09B-A1A6-7C5C-3CB3687BB31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4A29D54-8DC8-36EE-F0B3-34B01339B3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9846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CF16F-93DB-6582-ADB8-142365A13C4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CE256-02D8-FA7F-714B-D2982B898DB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BED3DF0-6BA7-4C34-594A-A26EFB9D566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FA619DD-A877-794C-ADCD-A20F2465E22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014F1BF-7AE9-EA3D-FC49-1EF41AD7A81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960419BD-0648-A0D4-9698-41125CEF58B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47F19FF-6F42-154E-3337-B3E84E1E347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7931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E3C1C-3B4C-C596-C1C4-8A7D737FC39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A72B1F-1C71-449B-0E6B-564CC4C2D5E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4FE6B69-3BFD-EE3B-EF04-606E8ACF0CF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A68109D-A92D-EDEF-AC67-C4537ECC55A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56202A0-404F-E552-63B7-4375CF5C10F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14E1F09B-CF4F-2D44-42BB-1329E429538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6199FC3-A960-6FEC-58EF-45DC4645DDA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6150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96961-B5AF-BED5-CEDE-B27BC402899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ECD7DC-A838-952B-C787-DF20158491A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BCB260A-13C2-B6FB-2C4C-73A30F12498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F27D797-587F-213D-AB29-6B3ACC0672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733C729-4F78-7C8D-70A0-94B29D98A52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5C05B96F-F7CF-6240-F0BF-711B71803BE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668513E-1AEA-4E24-594C-3E25DF1096A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36261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B00C-5AD5-30B1-3552-74358890E4E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151D0-93F0-5A0F-D9BB-285B0DEABBB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32D2B5F-8F9A-147F-67C0-328AD7B79C7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F1EE4F4-4280-1530-D49C-0030679377F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EDF97EC-0D48-9DEA-E668-A189659D022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10</a:t>
            </a:r>
          </a:p>
        </p:txBody>
      </p:sp>
      <p:sp>
        <p:nvSpPr>
          <p:cNvPr id="6" name="Footer Placeholder 5">
            <a:extLst>
              <a:ext uri="{FF2B5EF4-FFF2-40B4-BE49-F238E27FC236}">
                <a16:creationId xmlns:a16="http://schemas.microsoft.com/office/drawing/2014/main" id="{B6E24DCF-1102-6CDD-4285-778DAB33920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B43393A-731B-37A2-D8E9-17DE28805B8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21838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amma.app/?utm_source=made-with-gamm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freehtml5.co/elate-free-html5-bootstrap-templat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19.png"/><Relationship Id="rId4" Type="http://schemas.openxmlformats.org/officeDocument/2006/relationships/hyperlink" Target="https://gamma.app/?utm_source=made-with-gamm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simpleisbetterthancomplex.com/tutorial/2018/08/13/how-to-use-bootstrap-4-forms-with-django.htm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hyperlink" Target="https://gamma.app/?utm_source=made-with-gamm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francescricart.com/ejercicio-facil-de-creacion-de-tablas-html-incluye-solucio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19.png"/><Relationship Id="rId4" Type="http://schemas.openxmlformats.org/officeDocument/2006/relationships/hyperlink" Target="https://gamma.app/?utm_source=made-with-gamm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ney.one/audio-html-como-insertar-un-audio-en-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042787" y="2705100"/>
            <a:ext cx="9445526" cy="1927324"/>
          </a:xfrm>
          <a:prstGeom prst="rect">
            <a:avLst/>
          </a:prstGeom>
        </p:spPr>
        <p:txBody>
          <a:bodyPr lIns="0" tIns="0" rIns="0" bIns="0" rtlCol="0" anchor="t">
            <a:spAutoFit/>
          </a:bodyPr>
          <a:lstStyle/>
          <a:p>
            <a:pPr algn="l">
              <a:lnSpc>
                <a:spcPts val="7312"/>
              </a:lnSpc>
            </a:pPr>
            <a:r>
              <a:rPr lang="en-US" sz="5812" b="1" dirty="0">
                <a:solidFill>
                  <a:srgbClr val="000000"/>
                </a:solidFill>
                <a:latin typeface="Arimo Bold"/>
                <a:ea typeface="Arimo Bold"/>
                <a:cs typeface="Arimo Bold"/>
                <a:sym typeface="Arimo Bold"/>
              </a:rPr>
              <a:t>HTML4 y HTML5: </a:t>
            </a:r>
            <a:r>
              <a:rPr lang="en-US" sz="5812" b="1" dirty="0" err="1">
                <a:solidFill>
                  <a:srgbClr val="000000"/>
                </a:solidFill>
                <a:latin typeface="Arimo Bold"/>
                <a:ea typeface="Arimo Bold"/>
                <a:cs typeface="Arimo Bold"/>
                <a:sym typeface="Arimo Bold"/>
              </a:rPr>
              <a:t>Evolución</a:t>
            </a:r>
            <a:r>
              <a:rPr lang="en-US" sz="5812" b="1" dirty="0">
                <a:solidFill>
                  <a:srgbClr val="000000"/>
                </a:solidFill>
                <a:latin typeface="Arimo Bold"/>
                <a:ea typeface="Arimo Bold"/>
                <a:cs typeface="Arimo Bold"/>
                <a:sym typeface="Arimo Bold"/>
              </a:rPr>
              <a:t> y </a:t>
            </a:r>
            <a:r>
              <a:rPr lang="en-US" sz="5812" b="1" dirty="0" err="1">
                <a:solidFill>
                  <a:srgbClr val="000000"/>
                </a:solidFill>
                <a:latin typeface="Arimo Bold"/>
                <a:ea typeface="Arimo Bold"/>
                <a:cs typeface="Arimo Bold"/>
                <a:sym typeface="Arimo Bold"/>
              </a:rPr>
              <a:t>Ejemplos</a:t>
            </a:r>
            <a:endParaRPr lang="en-US" sz="5812" b="1" dirty="0">
              <a:solidFill>
                <a:srgbClr val="000000"/>
              </a:solidFill>
              <a:latin typeface="Arimo Bold"/>
              <a:ea typeface="Arimo Bold"/>
              <a:cs typeface="Arimo Bold"/>
              <a:sym typeface="Arimo Bold"/>
            </a:endParaRPr>
          </a:p>
        </p:txBody>
      </p:sp>
      <p:pic>
        <p:nvPicPr>
          <p:cNvPr id="2050" name="Picture 2" descr="What is the difference between HTML and HTML5, CSS and CSS3 ?">
            <a:extLst>
              <a:ext uri="{FF2B5EF4-FFF2-40B4-BE49-F238E27FC236}">
                <a16:creationId xmlns:a16="http://schemas.microsoft.com/office/drawing/2014/main" id="{A43103AA-88F2-7728-8128-EF11B45AA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993" y="4806319"/>
            <a:ext cx="8708030" cy="54806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ML5 - Wikipedia, la enciclopedia libre">
            <a:extLst>
              <a:ext uri="{FF2B5EF4-FFF2-40B4-BE49-F238E27FC236}">
                <a16:creationId xmlns:a16="http://schemas.microsoft.com/office/drawing/2014/main" id="{8179795B-19A4-7EEA-27E9-9B9938893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35356" y="390600"/>
            <a:ext cx="2847900" cy="284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en-US"/>
          </a:p>
        </p:txBody>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39689" y="514796"/>
            <a:ext cx="9624864" cy="834926"/>
          </a:xfrm>
          <a:prstGeom prst="rect">
            <a:avLst/>
          </a:prstGeom>
        </p:spPr>
        <p:txBody>
          <a:bodyPr lIns="0" tIns="0" rIns="0" bIns="0" rtlCol="0" anchor="t">
            <a:spAutoFit/>
          </a:bodyPr>
          <a:lstStyle/>
          <a:p>
            <a:pPr algn="l">
              <a:lnSpc>
                <a:spcPts val="6187"/>
              </a:lnSpc>
            </a:pPr>
            <a:r>
              <a:rPr lang="en-US" sz="4937" b="1">
                <a:solidFill>
                  <a:srgbClr val="000000"/>
                </a:solidFill>
                <a:latin typeface="Arimo Bold"/>
                <a:ea typeface="Arimo Bold"/>
                <a:cs typeface="Arimo Bold"/>
                <a:sym typeface="Arimo Bold"/>
              </a:rPr>
              <a:t>Conclusiones y recomendaciones</a:t>
            </a:r>
          </a:p>
        </p:txBody>
      </p:sp>
      <p:sp>
        <p:nvSpPr>
          <p:cNvPr id="8" name="TextBox 8"/>
          <p:cNvSpPr txBox="1"/>
          <p:nvPr/>
        </p:nvSpPr>
        <p:spPr>
          <a:xfrm>
            <a:off x="839689" y="2292697"/>
            <a:ext cx="4695379" cy="686841"/>
          </a:xfrm>
          <a:prstGeom prst="rect">
            <a:avLst/>
          </a:prstGeom>
        </p:spPr>
        <p:txBody>
          <a:bodyPr lIns="0" tIns="0" rIns="0" bIns="0" rtlCol="0" anchor="t">
            <a:spAutoFit/>
          </a:bodyPr>
          <a:lstStyle/>
          <a:p>
            <a:pPr algn="ctr">
              <a:lnSpc>
                <a:spcPts val="6187"/>
              </a:lnSpc>
            </a:pPr>
            <a:r>
              <a:rPr lang="en-US" sz="6187" b="1">
                <a:solidFill>
                  <a:srgbClr val="272525"/>
                </a:solidFill>
                <a:latin typeface="Arimo Bold"/>
                <a:ea typeface="Arimo Bold"/>
                <a:cs typeface="Arimo Bold"/>
                <a:sym typeface="Arimo Bold"/>
              </a:rPr>
              <a:t>1</a:t>
            </a:r>
          </a:p>
        </p:txBody>
      </p:sp>
      <p:sp>
        <p:nvSpPr>
          <p:cNvPr id="9" name="TextBox 9"/>
          <p:cNvSpPr txBox="1"/>
          <p:nvPr/>
        </p:nvSpPr>
        <p:spPr>
          <a:xfrm>
            <a:off x="1612999" y="3260377"/>
            <a:ext cx="3148756" cy="412700"/>
          </a:xfrm>
          <a:prstGeom prst="rect">
            <a:avLst/>
          </a:prstGeom>
        </p:spPr>
        <p:txBody>
          <a:bodyPr lIns="0" tIns="0" rIns="0" bIns="0" rtlCol="0" anchor="t">
            <a:spAutoFit/>
          </a:bodyPr>
          <a:lstStyle/>
          <a:p>
            <a:pPr algn="ctr">
              <a:lnSpc>
                <a:spcPts val="3062"/>
              </a:lnSpc>
            </a:pPr>
            <a:r>
              <a:rPr lang="en-US" sz="2437" b="1">
                <a:solidFill>
                  <a:srgbClr val="272525"/>
                </a:solidFill>
                <a:latin typeface="Arimo Bold"/>
                <a:ea typeface="Arimo Bold"/>
                <a:cs typeface="Arimo Bold"/>
                <a:sym typeface="Arimo Bold"/>
              </a:rPr>
              <a:t>Adoptar HTML5</a:t>
            </a:r>
          </a:p>
        </p:txBody>
      </p:sp>
      <p:sp>
        <p:nvSpPr>
          <p:cNvPr id="10" name="TextBox 10"/>
          <p:cNvSpPr txBox="1"/>
          <p:nvPr/>
        </p:nvSpPr>
        <p:spPr>
          <a:xfrm>
            <a:off x="839689" y="3740795"/>
            <a:ext cx="4695379" cy="1611511"/>
          </a:xfrm>
          <a:prstGeom prst="rect">
            <a:avLst/>
          </a:prstGeom>
        </p:spPr>
        <p:txBody>
          <a:bodyPr lIns="0" tIns="0" rIns="0" bIns="0" rtlCol="0" anchor="t">
            <a:spAutoFit/>
          </a:bodyPr>
          <a:lstStyle/>
          <a:p>
            <a:pPr algn="ctr">
              <a:lnSpc>
                <a:spcPts val="3000"/>
              </a:lnSpc>
            </a:pPr>
            <a:r>
              <a:rPr lang="en-US" sz="1874">
                <a:solidFill>
                  <a:srgbClr val="272525"/>
                </a:solidFill>
                <a:latin typeface="Inter"/>
                <a:ea typeface="Inter"/>
                <a:cs typeface="Inter"/>
                <a:sym typeface="Inter"/>
              </a:rPr>
              <a:t>HTML5 es el estándar actual para el desarrollo web. Es esencial para crear sitios web modernos, accesibles y de alta calidad.</a:t>
            </a:r>
          </a:p>
        </p:txBody>
      </p:sp>
      <p:sp>
        <p:nvSpPr>
          <p:cNvPr id="11" name="TextBox 11"/>
          <p:cNvSpPr txBox="1"/>
          <p:nvPr/>
        </p:nvSpPr>
        <p:spPr>
          <a:xfrm>
            <a:off x="5894934" y="2292697"/>
            <a:ext cx="4695379" cy="686841"/>
          </a:xfrm>
          <a:prstGeom prst="rect">
            <a:avLst/>
          </a:prstGeom>
        </p:spPr>
        <p:txBody>
          <a:bodyPr lIns="0" tIns="0" rIns="0" bIns="0" rtlCol="0" anchor="t">
            <a:spAutoFit/>
          </a:bodyPr>
          <a:lstStyle/>
          <a:p>
            <a:pPr algn="ctr">
              <a:lnSpc>
                <a:spcPts val="6187"/>
              </a:lnSpc>
            </a:pPr>
            <a:r>
              <a:rPr lang="en-US" sz="6187" b="1">
                <a:solidFill>
                  <a:srgbClr val="272525"/>
                </a:solidFill>
                <a:latin typeface="Arimo Bold"/>
                <a:ea typeface="Arimo Bold"/>
                <a:cs typeface="Arimo Bold"/>
                <a:sym typeface="Arimo Bold"/>
              </a:rPr>
              <a:t>2</a:t>
            </a:r>
          </a:p>
        </p:txBody>
      </p:sp>
      <p:sp>
        <p:nvSpPr>
          <p:cNvPr id="12" name="TextBox 12"/>
          <p:cNvSpPr txBox="1"/>
          <p:nvPr/>
        </p:nvSpPr>
        <p:spPr>
          <a:xfrm>
            <a:off x="5894934" y="3260377"/>
            <a:ext cx="4695379" cy="806351"/>
          </a:xfrm>
          <a:prstGeom prst="rect">
            <a:avLst/>
          </a:prstGeom>
        </p:spPr>
        <p:txBody>
          <a:bodyPr lIns="0" tIns="0" rIns="0" bIns="0" rtlCol="0" anchor="t">
            <a:spAutoFit/>
          </a:bodyPr>
          <a:lstStyle/>
          <a:p>
            <a:pPr algn="ctr">
              <a:lnSpc>
                <a:spcPts val="3062"/>
              </a:lnSpc>
            </a:pPr>
            <a:r>
              <a:rPr lang="en-US" sz="2437" b="1">
                <a:solidFill>
                  <a:srgbClr val="272525"/>
                </a:solidFill>
                <a:latin typeface="Arimo Bold"/>
                <a:ea typeface="Arimo Bold"/>
                <a:cs typeface="Arimo Bold"/>
                <a:sym typeface="Arimo Bold"/>
              </a:rPr>
              <a:t>Aprovechar nuevas características</a:t>
            </a:r>
          </a:p>
        </p:txBody>
      </p:sp>
      <p:sp>
        <p:nvSpPr>
          <p:cNvPr id="13" name="TextBox 13"/>
          <p:cNvSpPr txBox="1"/>
          <p:nvPr/>
        </p:nvSpPr>
        <p:spPr>
          <a:xfrm>
            <a:off x="5894934" y="4134445"/>
            <a:ext cx="4695379" cy="1611511"/>
          </a:xfrm>
          <a:prstGeom prst="rect">
            <a:avLst/>
          </a:prstGeom>
        </p:spPr>
        <p:txBody>
          <a:bodyPr lIns="0" tIns="0" rIns="0" bIns="0" rtlCol="0" anchor="t">
            <a:spAutoFit/>
          </a:bodyPr>
          <a:lstStyle/>
          <a:p>
            <a:pPr algn="ctr">
              <a:lnSpc>
                <a:spcPts val="3000"/>
              </a:lnSpc>
            </a:pPr>
            <a:r>
              <a:rPr lang="en-US" sz="1874">
                <a:solidFill>
                  <a:srgbClr val="272525"/>
                </a:solidFill>
                <a:latin typeface="Inter"/>
                <a:ea typeface="Inter"/>
                <a:cs typeface="Inter"/>
                <a:sym typeface="Inter"/>
              </a:rPr>
              <a:t>Aprovechar las nuevas características de HTML5 para mejorar la interactividad, la funcionalidad y la experiencia del usuario.</a:t>
            </a:r>
          </a:p>
        </p:txBody>
      </p:sp>
      <p:sp>
        <p:nvSpPr>
          <p:cNvPr id="14" name="TextBox 14"/>
          <p:cNvSpPr txBox="1"/>
          <p:nvPr/>
        </p:nvSpPr>
        <p:spPr>
          <a:xfrm>
            <a:off x="839689" y="6690420"/>
            <a:ext cx="4695379" cy="686841"/>
          </a:xfrm>
          <a:prstGeom prst="rect">
            <a:avLst/>
          </a:prstGeom>
        </p:spPr>
        <p:txBody>
          <a:bodyPr lIns="0" tIns="0" rIns="0" bIns="0" rtlCol="0" anchor="t">
            <a:spAutoFit/>
          </a:bodyPr>
          <a:lstStyle/>
          <a:p>
            <a:pPr algn="ctr">
              <a:lnSpc>
                <a:spcPts val="6187"/>
              </a:lnSpc>
            </a:pPr>
            <a:r>
              <a:rPr lang="en-US" sz="6187" b="1">
                <a:solidFill>
                  <a:srgbClr val="272525"/>
                </a:solidFill>
                <a:latin typeface="Arimo Bold"/>
                <a:ea typeface="Arimo Bold"/>
                <a:cs typeface="Arimo Bold"/>
                <a:sym typeface="Arimo Bold"/>
              </a:rPr>
              <a:t>3</a:t>
            </a:r>
          </a:p>
        </p:txBody>
      </p:sp>
      <p:sp>
        <p:nvSpPr>
          <p:cNvPr id="15" name="TextBox 15"/>
          <p:cNvSpPr txBox="1"/>
          <p:nvPr/>
        </p:nvSpPr>
        <p:spPr>
          <a:xfrm>
            <a:off x="1462534" y="7501086"/>
            <a:ext cx="3449688" cy="412700"/>
          </a:xfrm>
          <a:prstGeom prst="rect">
            <a:avLst/>
          </a:prstGeom>
        </p:spPr>
        <p:txBody>
          <a:bodyPr lIns="0" tIns="0" rIns="0" bIns="0" rtlCol="0" anchor="t">
            <a:spAutoFit/>
          </a:bodyPr>
          <a:lstStyle/>
          <a:p>
            <a:pPr algn="ctr">
              <a:lnSpc>
                <a:spcPts val="3062"/>
              </a:lnSpc>
            </a:pPr>
            <a:r>
              <a:rPr lang="en-US" sz="2437" b="1">
                <a:solidFill>
                  <a:srgbClr val="272525"/>
                </a:solidFill>
                <a:latin typeface="Arimo Bold"/>
                <a:ea typeface="Arimo Bold"/>
                <a:cs typeface="Arimo Bold"/>
                <a:sym typeface="Arimo Bold"/>
              </a:rPr>
              <a:t>Mantenerse actualizado</a:t>
            </a:r>
          </a:p>
        </p:txBody>
      </p:sp>
      <p:sp>
        <p:nvSpPr>
          <p:cNvPr id="16" name="TextBox 16"/>
          <p:cNvSpPr txBox="1"/>
          <p:nvPr/>
        </p:nvSpPr>
        <p:spPr>
          <a:xfrm>
            <a:off x="839689" y="8138518"/>
            <a:ext cx="4695379" cy="1227684"/>
          </a:xfrm>
          <a:prstGeom prst="rect">
            <a:avLst/>
          </a:prstGeom>
        </p:spPr>
        <p:txBody>
          <a:bodyPr lIns="0" tIns="0" rIns="0" bIns="0" rtlCol="0" anchor="t">
            <a:spAutoFit/>
          </a:bodyPr>
          <a:lstStyle/>
          <a:p>
            <a:pPr algn="ctr">
              <a:lnSpc>
                <a:spcPts val="3000"/>
              </a:lnSpc>
            </a:pPr>
            <a:r>
              <a:rPr lang="en-US" sz="1874">
                <a:solidFill>
                  <a:srgbClr val="272525"/>
                </a:solidFill>
                <a:latin typeface="Inter"/>
                <a:ea typeface="Inter"/>
                <a:cs typeface="Inter"/>
                <a:sym typeface="Inter"/>
              </a:rPr>
              <a:t>Mantenerse actualizado con los últimos avances en HTML5 y las mejores prácticas de desarrollo web.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3547E-C00C-3070-A110-5DEEA7C14431}"/>
            </a:ext>
          </a:extLst>
        </p:cNvPr>
        <p:cNvGrpSpPr/>
        <p:nvPr/>
      </p:nvGrpSpPr>
      <p:grpSpPr>
        <a:xfrm>
          <a:off x="0" y="0"/>
          <a:ext cx="0" cy="0"/>
          <a:chOff x="0" y="0"/>
          <a:chExt cx="0" cy="0"/>
        </a:xfrm>
      </p:grpSpPr>
      <p:sp>
        <p:nvSpPr>
          <p:cNvPr id="5" name="Freeform 5" descr="preencoded.png">
            <a:extLst>
              <a:ext uri="{FF2B5EF4-FFF2-40B4-BE49-F238E27FC236}">
                <a16:creationId xmlns:a16="http://schemas.microsoft.com/office/drawing/2014/main" id="{E89A868B-E75B-6DB4-AD15-B4358D3D244A}"/>
              </a:ext>
            </a:extLst>
          </p:cNvPr>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20" name="TextBox 19">
            <a:extLst>
              <a:ext uri="{FF2B5EF4-FFF2-40B4-BE49-F238E27FC236}">
                <a16:creationId xmlns:a16="http://schemas.microsoft.com/office/drawing/2014/main" id="{175D3556-E65C-0FDC-8CD5-76ACEFAA3AE6}"/>
              </a:ext>
            </a:extLst>
          </p:cNvPr>
          <p:cNvSpPr txBox="1"/>
          <p:nvPr/>
        </p:nvSpPr>
        <p:spPr>
          <a:xfrm>
            <a:off x="7239000" y="342900"/>
            <a:ext cx="10744200" cy="452431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dirty="0"/>
              <a:t>&lt;!DOCTYPE html&gt;</a:t>
            </a:r>
          </a:p>
          <a:p>
            <a:r>
              <a:rPr lang="en-US" sz="2400" dirty="0"/>
              <a:t>&lt;html lang="es"&gt;</a:t>
            </a:r>
          </a:p>
          <a:p>
            <a:r>
              <a:rPr lang="en-US" sz="2400" dirty="0"/>
              <a:t>&lt;head&gt;</a:t>
            </a:r>
          </a:p>
          <a:p>
            <a:r>
              <a:rPr lang="en-US" sz="2400" dirty="0"/>
              <a:t>    &lt;meta charset="UTF-8"&gt;</a:t>
            </a:r>
          </a:p>
          <a:p>
            <a:r>
              <a:rPr lang="en-US" sz="2400" dirty="0"/>
              <a:t>    &lt;meta name="viewport" content="width=device-width, initial-scale=1.0"&gt;</a:t>
            </a:r>
          </a:p>
          <a:p>
            <a:r>
              <a:rPr lang="en-US" sz="2400" dirty="0"/>
              <a:t>    &lt;title&gt;</a:t>
            </a:r>
            <a:r>
              <a:rPr lang="en-US" sz="2400" dirty="0" err="1"/>
              <a:t>Ejemplo</a:t>
            </a:r>
            <a:r>
              <a:rPr lang="en-US" sz="2400" dirty="0"/>
              <a:t> </a:t>
            </a:r>
            <a:r>
              <a:rPr lang="en-US" sz="2400" dirty="0" err="1"/>
              <a:t>Básico</a:t>
            </a:r>
            <a:r>
              <a:rPr lang="en-US" sz="2400" dirty="0"/>
              <a:t>&lt;/title&gt;</a:t>
            </a:r>
          </a:p>
          <a:p>
            <a:r>
              <a:rPr lang="en-US" sz="2400" dirty="0"/>
              <a:t>&lt;/head&gt;</a:t>
            </a:r>
          </a:p>
          <a:p>
            <a:r>
              <a:rPr lang="en-US" sz="2400" dirty="0"/>
              <a:t>&lt;body&gt;</a:t>
            </a:r>
          </a:p>
          <a:p>
            <a:r>
              <a:rPr lang="en-US" sz="2400" dirty="0"/>
              <a:t>    &lt;h1&gt;¡Hola Mundo!&lt;/h1&gt;</a:t>
            </a:r>
          </a:p>
          <a:p>
            <a:r>
              <a:rPr lang="en-US" sz="2400" dirty="0"/>
              <a:t>    &lt;p&gt;Esta es mi </a:t>
            </a:r>
            <a:r>
              <a:rPr lang="en-US" sz="2400" dirty="0" err="1"/>
              <a:t>primera</a:t>
            </a:r>
            <a:r>
              <a:rPr lang="en-US" sz="2400" dirty="0"/>
              <a:t> </a:t>
            </a:r>
            <a:r>
              <a:rPr lang="en-US" sz="2400" dirty="0" err="1"/>
              <a:t>página</a:t>
            </a:r>
            <a:r>
              <a:rPr lang="en-US" sz="2400" dirty="0"/>
              <a:t> web.&lt;/p&gt;</a:t>
            </a:r>
          </a:p>
          <a:p>
            <a:r>
              <a:rPr lang="en-US" sz="2400" dirty="0"/>
              <a:t>&lt;/body&gt;</a:t>
            </a:r>
          </a:p>
          <a:p>
            <a:r>
              <a:rPr lang="en-US" sz="2400" dirty="0"/>
              <a:t>&lt;/html&gt;</a:t>
            </a:r>
          </a:p>
        </p:txBody>
      </p:sp>
      <p:sp>
        <p:nvSpPr>
          <p:cNvPr id="22" name="TextBox 21">
            <a:extLst>
              <a:ext uri="{FF2B5EF4-FFF2-40B4-BE49-F238E27FC236}">
                <a16:creationId xmlns:a16="http://schemas.microsoft.com/office/drawing/2014/main" id="{A22D5A1F-70F8-DB3C-D068-4A379329F6F2}"/>
              </a:ext>
            </a:extLst>
          </p:cNvPr>
          <p:cNvSpPr txBox="1"/>
          <p:nvPr/>
        </p:nvSpPr>
        <p:spPr>
          <a:xfrm>
            <a:off x="7239000" y="5202853"/>
            <a:ext cx="10744200" cy="489364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&lt;!DOCTYPE html&gt;</a:t>
            </a:r>
          </a:p>
          <a:p>
            <a:r>
              <a:rPr lang="en-US" sz="2400" dirty="0"/>
              <a:t>&lt;html lang="es"&gt;</a:t>
            </a:r>
          </a:p>
          <a:p>
            <a:r>
              <a:rPr lang="en-US" sz="2400" dirty="0"/>
              <a:t>&lt;head&gt;</a:t>
            </a:r>
          </a:p>
          <a:p>
            <a:r>
              <a:rPr lang="en-US" sz="2400" dirty="0"/>
              <a:t>    &lt;meta charset="UTF-8"&gt;</a:t>
            </a:r>
          </a:p>
          <a:p>
            <a:r>
              <a:rPr lang="en-US" sz="2400" dirty="0"/>
              <a:t>    &lt;meta name="viewport" content="width=device-width, initial-scale=1.0"&gt;</a:t>
            </a:r>
          </a:p>
          <a:p>
            <a:r>
              <a:rPr lang="en-US" sz="2400" dirty="0"/>
              <a:t>    &lt;title&gt;Enlaces e </a:t>
            </a:r>
            <a:r>
              <a:rPr lang="en-US" sz="2400" dirty="0" err="1"/>
              <a:t>Imágenes</a:t>
            </a:r>
            <a:r>
              <a:rPr lang="en-US" sz="2400" dirty="0"/>
              <a:t>&lt;/title&gt;</a:t>
            </a:r>
          </a:p>
          <a:p>
            <a:r>
              <a:rPr lang="en-US" sz="2400" dirty="0"/>
              <a:t>&lt;/head&gt;</a:t>
            </a:r>
          </a:p>
          <a:p>
            <a:r>
              <a:rPr lang="en-US" sz="2400" dirty="0"/>
              <a:t>&lt;body&gt;</a:t>
            </a:r>
          </a:p>
          <a:p>
            <a:r>
              <a:rPr lang="en-US" sz="2400" dirty="0"/>
              <a:t>    &lt;h1&gt;Enlaces e </a:t>
            </a:r>
            <a:r>
              <a:rPr lang="en-US" sz="2400" dirty="0" err="1"/>
              <a:t>Imágenes</a:t>
            </a:r>
            <a:r>
              <a:rPr lang="en-US" sz="2400" dirty="0"/>
              <a:t>&lt;/h1&gt;</a:t>
            </a:r>
          </a:p>
          <a:p>
            <a:r>
              <a:rPr lang="en-US" sz="2400" dirty="0"/>
              <a:t>    &lt;p&gt;Visita &lt;a </a:t>
            </a:r>
            <a:r>
              <a:rPr lang="en-US" sz="2400" dirty="0" err="1"/>
              <a:t>href</a:t>
            </a:r>
            <a:r>
              <a:rPr lang="en-US" sz="2400" dirty="0"/>
              <a:t>="https://www.google.com" target="_blank"&gt;Google&lt;/a&gt;.&lt;/p&gt;</a:t>
            </a:r>
          </a:p>
          <a:p>
            <a:r>
              <a:rPr lang="en-US" sz="2400" dirty="0"/>
              <a:t>    &lt;</a:t>
            </a:r>
            <a:r>
              <a:rPr lang="en-US" sz="2400" dirty="0" err="1"/>
              <a:t>img</a:t>
            </a:r>
            <a:r>
              <a:rPr lang="en-US" sz="2400" dirty="0"/>
              <a:t> </a:t>
            </a:r>
            <a:r>
              <a:rPr lang="en-US" sz="2400" dirty="0" err="1"/>
              <a:t>src</a:t>
            </a:r>
            <a:r>
              <a:rPr lang="en-US" sz="2400" dirty="0"/>
              <a:t>="https://via.placeholder.com/150" alt="</a:t>
            </a:r>
            <a:r>
              <a:rPr lang="en-US" sz="2400" dirty="0" err="1"/>
              <a:t>Ejemplo</a:t>
            </a:r>
            <a:r>
              <a:rPr lang="en-US" sz="2400" dirty="0"/>
              <a:t> de Imagen"&gt;</a:t>
            </a:r>
          </a:p>
          <a:p>
            <a:r>
              <a:rPr lang="en-US" sz="2400" dirty="0"/>
              <a:t>&lt;/body&gt;</a:t>
            </a:r>
          </a:p>
          <a:p>
            <a:r>
              <a:rPr lang="en-US" sz="2400" dirty="0"/>
              <a:t>&lt;/html&gt;</a:t>
            </a:r>
          </a:p>
        </p:txBody>
      </p:sp>
    </p:spTree>
    <p:extLst>
      <p:ext uri="{BB962C8B-B14F-4D97-AF65-F5344CB8AC3E}">
        <p14:creationId xmlns:p14="http://schemas.microsoft.com/office/powerpoint/2010/main" val="414816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AD2C6-328D-555E-DDA6-54A9B6EB0632}"/>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22B28A5B-D353-7D97-1BBC-C009090E70B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0E0646A6-5DCD-0789-ED39-F18442B47FF5}"/>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506EA182-279F-DB64-B4CD-B01811A6C9F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dirty="0"/>
            </a:p>
          </p:txBody>
        </p:sp>
      </p:grpSp>
      <p:sp>
        <p:nvSpPr>
          <p:cNvPr id="5" name="Freeform 5" descr="preencoded.png">
            <a:hlinkClick r:id="rId4" tooltip="https://gamma.app/?utm_source=made-with-gamma"/>
            <a:extLst>
              <a:ext uri="{FF2B5EF4-FFF2-40B4-BE49-F238E27FC236}">
                <a16:creationId xmlns:a16="http://schemas.microsoft.com/office/drawing/2014/main" id="{BC650678-A49A-5B7A-D9BA-9E57D0495C21}"/>
              </a:ext>
            </a:extLst>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en-US"/>
          </a:p>
        </p:txBody>
      </p:sp>
      <p:pic>
        <p:nvPicPr>
          <p:cNvPr id="26" name="Picture 25" descr="A group of devices with a website on the screen&#10;&#10;Description automatically generated">
            <a:extLst>
              <a:ext uri="{FF2B5EF4-FFF2-40B4-BE49-F238E27FC236}">
                <a16:creationId xmlns:a16="http://schemas.microsoft.com/office/drawing/2014/main" id="{E9D2BC45-4B6D-C7FE-D9DB-6A0948BFFFD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38694" y="3695700"/>
            <a:ext cx="8697994" cy="6563032"/>
          </a:xfrm>
          <a:prstGeom prst="rect">
            <a:avLst/>
          </a:prstGeom>
        </p:spPr>
      </p:pic>
      <p:sp>
        <p:nvSpPr>
          <p:cNvPr id="35" name="TextBox 34">
            <a:extLst>
              <a:ext uri="{FF2B5EF4-FFF2-40B4-BE49-F238E27FC236}">
                <a16:creationId xmlns:a16="http://schemas.microsoft.com/office/drawing/2014/main" id="{E8AA1949-7352-7C40-FAC6-15F14944A073}"/>
              </a:ext>
            </a:extLst>
          </p:cNvPr>
          <p:cNvSpPr txBox="1"/>
          <p:nvPr/>
        </p:nvSpPr>
        <p:spPr>
          <a:xfrm>
            <a:off x="762000" y="952500"/>
            <a:ext cx="8610600" cy="889474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200" b="1" dirty="0"/>
              <a:t>&lt;!DOCTYPE html&gt;</a:t>
            </a:r>
          </a:p>
          <a:p>
            <a:r>
              <a:rPr lang="en-US" sz="2200" b="1" dirty="0"/>
              <a:t>&lt;html lang="es"&gt;</a:t>
            </a:r>
          </a:p>
          <a:p>
            <a:r>
              <a:rPr lang="en-US" sz="2200" b="1" dirty="0"/>
              <a:t>&lt;head&gt;</a:t>
            </a:r>
          </a:p>
          <a:p>
            <a:r>
              <a:rPr lang="en-US" sz="2200" b="1" dirty="0"/>
              <a:t>    &lt;meta charset="UTF-8"&gt;</a:t>
            </a:r>
          </a:p>
          <a:p>
            <a:r>
              <a:rPr lang="en-US" sz="2200" b="1" dirty="0"/>
              <a:t>    &lt;meta name="viewport" content="width=device-width, initial-scale=1.0"&gt;</a:t>
            </a:r>
          </a:p>
          <a:p>
            <a:r>
              <a:rPr lang="en-US" sz="2200" b="1" dirty="0"/>
              <a:t>    &lt;title&gt;</a:t>
            </a:r>
            <a:r>
              <a:rPr lang="en-US" sz="2200" b="1" dirty="0" err="1"/>
              <a:t>Listas</a:t>
            </a:r>
            <a:r>
              <a:rPr lang="en-US" sz="2200" b="1" dirty="0"/>
              <a:t>&lt;/title&gt;</a:t>
            </a:r>
          </a:p>
          <a:p>
            <a:r>
              <a:rPr lang="en-US" sz="2200" b="1" dirty="0"/>
              <a:t>&lt;/head&gt;</a:t>
            </a:r>
          </a:p>
          <a:p>
            <a:r>
              <a:rPr lang="en-US" sz="2200" b="1" dirty="0"/>
              <a:t>&lt;body&gt;</a:t>
            </a:r>
          </a:p>
          <a:p>
            <a:r>
              <a:rPr lang="en-US" sz="2200" b="1" dirty="0"/>
              <a:t>    &lt;h1&gt;</a:t>
            </a:r>
            <a:r>
              <a:rPr lang="en-US" sz="2200" b="1" dirty="0" err="1"/>
              <a:t>Listas</a:t>
            </a:r>
            <a:r>
              <a:rPr lang="en-US" sz="2200" b="1" dirty="0"/>
              <a:t>&lt;/h1&gt;</a:t>
            </a:r>
          </a:p>
          <a:p>
            <a:endParaRPr lang="en-US" sz="2200" b="1" dirty="0"/>
          </a:p>
          <a:p>
            <a:r>
              <a:rPr lang="en-US" sz="2200" b="1" dirty="0"/>
              <a:t>    &lt;h2&gt;Lista </a:t>
            </a:r>
            <a:r>
              <a:rPr lang="en-US" sz="2200" b="1" dirty="0" err="1"/>
              <a:t>Desordenada</a:t>
            </a:r>
            <a:r>
              <a:rPr lang="en-US" sz="2200" b="1" dirty="0"/>
              <a:t>&lt;/h2&gt;</a:t>
            </a:r>
          </a:p>
          <a:p>
            <a:r>
              <a:rPr lang="en-US" sz="2200" b="1" dirty="0"/>
              <a:t>    &lt;</a:t>
            </a:r>
            <a:r>
              <a:rPr lang="en-US" sz="2200" b="1" dirty="0" err="1"/>
              <a:t>ul</a:t>
            </a:r>
            <a:r>
              <a:rPr lang="en-US" sz="2200" b="1" dirty="0"/>
              <a:t>&gt;</a:t>
            </a:r>
          </a:p>
          <a:p>
            <a:r>
              <a:rPr lang="en-US" sz="2200" b="1" dirty="0"/>
              <a:t>        &lt;li&gt;</a:t>
            </a:r>
            <a:r>
              <a:rPr lang="en-US" sz="2200" b="1" dirty="0" err="1"/>
              <a:t>Elemento</a:t>
            </a:r>
            <a:r>
              <a:rPr lang="en-US" sz="2200" b="1" dirty="0"/>
              <a:t> 1&lt;/li&gt;</a:t>
            </a:r>
          </a:p>
          <a:p>
            <a:r>
              <a:rPr lang="en-US" sz="2200" b="1" dirty="0"/>
              <a:t>        &lt;li&gt;</a:t>
            </a:r>
            <a:r>
              <a:rPr lang="en-US" sz="2200" b="1" dirty="0" err="1"/>
              <a:t>Elemento</a:t>
            </a:r>
            <a:r>
              <a:rPr lang="en-US" sz="2200" b="1" dirty="0"/>
              <a:t> 2&lt;/li&gt;</a:t>
            </a:r>
          </a:p>
          <a:p>
            <a:r>
              <a:rPr lang="en-US" sz="2200" b="1" dirty="0"/>
              <a:t>        &lt;li&gt;</a:t>
            </a:r>
            <a:r>
              <a:rPr lang="en-US" sz="2200" b="1" dirty="0" err="1"/>
              <a:t>Elemento</a:t>
            </a:r>
            <a:r>
              <a:rPr lang="en-US" sz="2200" b="1" dirty="0"/>
              <a:t> 3&lt;/li&gt;</a:t>
            </a:r>
          </a:p>
          <a:p>
            <a:r>
              <a:rPr lang="en-US" sz="2200" b="1" dirty="0"/>
              <a:t>    &lt;/</a:t>
            </a:r>
            <a:r>
              <a:rPr lang="en-US" sz="2200" b="1" dirty="0" err="1"/>
              <a:t>ul</a:t>
            </a:r>
            <a:r>
              <a:rPr lang="en-US" sz="2200" b="1" dirty="0"/>
              <a:t>&gt;</a:t>
            </a:r>
          </a:p>
          <a:p>
            <a:endParaRPr lang="en-US" sz="2200" b="1" dirty="0"/>
          </a:p>
          <a:p>
            <a:r>
              <a:rPr lang="en-US" sz="2200" b="1" dirty="0"/>
              <a:t>    &lt;h2&gt;Lista </a:t>
            </a:r>
            <a:r>
              <a:rPr lang="en-US" sz="2200" b="1" dirty="0" err="1"/>
              <a:t>Ordenada</a:t>
            </a:r>
            <a:r>
              <a:rPr lang="en-US" sz="2200" b="1" dirty="0"/>
              <a:t>&lt;/h2&gt;</a:t>
            </a:r>
          </a:p>
          <a:p>
            <a:r>
              <a:rPr lang="en-US" sz="2200" b="1" dirty="0"/>
              <a:t>    &lt;</a:t>
            </a:r>
            <a:r>
              <a:rPr lang="en-US" sz="2200" b="1" dirty="0" err="1"/>
              <a:t>ol</a:t>
            </a:r>
            <a:r>
              <a:rPr lang="en-US" sz="2200" b="1" dirty="0"/>
              <a:t>&gt;</a:t>
            </a:r>
          </a:p>
          <a:p>
            <a:r>
              <a:rPr lang="en-US" sz="2200" b="1" dirty="0"/>
              <a:t>        &lt;li&gt;Primero&lt;/li&gt;</a:t>
            </a:r>
          </a:p>
          <a:p>
            <a:r>
              <a:rPr lang="en-US" sz="2200" b="1" dirty="0"/>
              <a:t>        &lt;li&gt;Segundo&lt;/li&gt;</a:t>
            </a:r>
          </a:p>
          <a:p>
            <a:r>
              <a:rPr lang="en-US" sz="2200" b="1" dirty="0"/>
              <a:t>        &lt;li&gt;Tercero&lt;/li&gt;</a:t>
            </a:r>
          </a:p>
          <a:p>
            <a:r>
              <a:rPr lang="en-US" sz="2200" b="1" dirty="0"/>
              <a:t>    &lt;/</a:t>
            </a:r>
            <a:r>
              <a:rPr lang="en-US" sz="2200" b="1" dirty="0" err="1"/>
              <a:t>ol</a:t>
            </a:r>
            <a:r>
              <a:rPr lang="en-US" sz="2200" b="1" dirty="0"/>
              <a:t>&gt;</a:t>
            </a:r>
          </a:p>
          <a:p>
            <a:r>
              <a:rPr lang="en-US" sz="2200" b="1" dirty="0"/>
              <a:t>&lt;/body&gt;</a:t>
            </a:r>
          </a:p>
          <a:p>
            <a:r>
              <a:rPr lang="en-US" sz="2200" b="1" dirty="0"/>
              <a:t>&lt;/html&gt;</a:t>
            </a:r>
          </a:p>
        </p:txBody>
      </p:sp>
    </p:spTree>
    <p:extLst>
      <p:ext uri="{BB962C8B-B14F-4D97-AF65-F5344CB8AC3E}">
        <p14:creationId xmlns:p14="http://schemas.microsoft.com/office/powerpoint/2010/main" val="1927569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AF8BA-D98B-9ACA-D5E4-6C1A3BD651CB}"/>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CF32609F-0958-8D77-998C-35EF159481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9AA99F96-10FE-6A52-EECD-66C54D5760F0}"/>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516D57C3-3A10-A598-BA56-0E8A624B4DC9}"/>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dirty="0"/>
            </a:p>
          </p:txBody>
        </p:sp>
      </p:grpSp>
      <p:sp>
        <p:nvSpPr>
          <p:cNvPr id="5" name="Freeform 5" descr="preencoded.png">
            <a:hlinkClick r:id="rId4" tooltip="https://gamma.app/?utm_source=made-with-gamma"/>
            <a:extLst>
              <a:ext uri="{FF2B5EF4-FFF2-40B4-BE49-F238E27FC236}">
                <a16:creationId xmlns:a16="http://schemas.microsoft.com/office/drawing/2014/main" id="{F3AAD3E0-7FAC-6FA0-68B6-CEB7CDC476AE}"/>
              </a:ext>
            </a:extLst>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en-US"/>
          </a:p>
        </p:txBody>
      </p:sp>
      <p:sp>
        <p:nvSpPr>
          <p:cNvPr id="7" name="TextBox 6">
            <a:extLst>
              <a:ext uri="{FF2B5EF4-FFF2-40B4-BE49-F238E27FC236}">
                <a16:creationId xmlns:a16="http://schemas.microsoft.com/office/drawing/2014/main" id="{F87DDBCD-AA3F-B4DF-62BD-C2C8509ED703}"/>
              </a:ext>
            </a:extLst>
          </p:cNvPr>
          <p:cNvSpPr txBox="1"/>
          <p:nvPr/>
        </p:nvSpPr>
        <p:spPr>
          <a:xfrm>
            <a:off x="197347" y="1257300"/>
            <a:ext cx="9144000" cy="80945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dirty="0"/>
              <a:t>&lt;!DOCTYPE html&gt;</a:t>
            </a:r>
          </a:p>
          <a:p>
            <a:r>
              <a:rPr lang="en-US" sz="2000" dirty="0"/>
              <a:t>&lt;html lang="es"&gt;</a:t>
            </a:r>
          </a:p>
          <a:p>
            <a:r>
              <a:rPr lang="en-US" sz="2000" dirty="0"/>
              <a:t>&lt;head&gt;</a:t>
            </a:r>
          </a:p>
          <a:p>
            <a:r>
              <a:rPr lang="en-US" sz="2000" dirty="0"/>
              <a:t>    &lt;meta charset="UTF-8"&gt;</a:t>
            </a:r>
          </a:p>
          <a:p>
            <a:r>
              <a:rPr lang="en-US" sz="2000" dirty="0"/>
              <a:t>    &lt;meta name="viewport" content="width=device-width, initial-scale=1.0"&gt;</a:t>
            </a:r>
          </a:p>
          <a:p>
            <a:r>
              <a:rPr lang="en-US" sz="2000" dirty="0"/>
              <a:t>    &lt;title&gt;</a:t>
            </a:r>
            <a:r>
              <a:rPr lang="en-US" sz="2000" dirty="0" err="1"/>
              <a:t>Formulario</a:t>
            </a:r>
            <a:r>
              <a:rPr lang="en-US" sz="2000" dirty="0"/>
              <a:t>&lt;/title&gt;</a:t>
            </a:r>
          </a:p>
          <a:p>
            <a:r>
              <a:rPr lang="en-US" sz="2000" dirty="0"/>
              <a:t>&lt;/head&gt;</a:t>
            </a:r>
          </a:p>
          <a:p>
            <a:r>
              <a:rPr lang="en-US" sz="2000" dirty="0"/>
              <a:t>&lt;body&gt;</a:t>
            </a:r>
          </a:p>
          <a:p>
            <a:r>
              <a:rPr lang="en-US" sz="2000" dirty="0"/>
              <a:t>    &lt;h1&gt;</a:t>
            </a:r>
            <a:r>
              <a:rPr lang="en-US" sz="2000" dirty="0" err="1"/>
              <a:t>Formulario</a:t>
            </a:r>
            <a:r>
              <a:rPr lang="en-US" sz="2000" dirty="0"/>
              <a:t> de </a:t>
            </a:r>
            <a:r>
              <a:rPr lang="en-US" sz="2000" dirty="0" err="1"/>
              <a:t>Contacto</a:t>
            </a:r>
            <a:r>
              <a:rPr lang="en-US" sz="2000" dirty="0"/>
              <a:t>&lt;/h1&gt;</a:t>
            </a:r>
          </a:p>
          <a:p>
            <a:r>
              <a:rPr lang="en-US" sz="2000" dirty="0"/>
              <a:t>    &lt;form action="/</a:t>
            </a:r>
            <a:r>
              <a:rPr lang="en-US" sz="2000" dirty="0" err="1"/>
              <a:t>enviar</a:t>
            </a:r>
            <a:r>
              <a:rPr lang="en-US" sz="2000" dirty="0"/>
              <a:t>" method="POST"&gt;</a:t>
            </a:r>
          </a:p>
          <a:p>
            <a:r>
              <a:rPr lang="en-US" sz="2000" dirty="0"/>
              <a:t>        &lt;label for="</a:t>
            </a:r>
            <a:r>
              <a:rPr lang="en-US" sz="2000" dirty="0" err="1"/>
              <a:t>nombre</a:t>
            </a:r>
            <a:r>
              <a:rPr lang="en-US" sz="2000" dirty="0"/>
              <a:t>"&gt;</a:t>
            </a:r>
            <a:r>
              <a:rPr lang="en-US" sz="2000" dirty="0" err="1"/>
              <a:t>Nombre</a:t>
            </a:r>
            <a:r>
              <a:rPr lang="en-US" sz="2000" dirty="0"/>
              <a:t>:&lt;/label&gt;</a:t>
            </a:r>
          </a:p>
          <a:p>
            <a:r>
              <a:rPr lang="en-US" sz="2000" dirty="0"/>
              <a:t>        &lt;input type="text" id="</a:t>
            </a:r>
            <a:r>
              <a:rPr lang="en-US" sz="2000" dirty="0" err="1"/>
              <a:t>nombre</a:t>
            </a:r>
            <a:r>
              <a:rPr lang="en-US" sz="2000" dirty="0"/>
              <a:t>" name="</a:t>
            </a:r>
            <a:r>
              <a:rPr lang="en-US" sz="2000" dirty="0" err="1"/>
              <a:t>nombre</a:t>
            </a:r>
            <a:r>
              <a:rPr lang="en-US" sz="2000" dirty="0"/>
              <a:t>" required&gt;</a:t>
            </a:r>
          </a:p>
          <a:p>
            <a:r>
              <a:rPr lang="en-US" sz="2000" dirty="0"/>
              <a:t>        &lt;</a:t>
            </a:r>
            <a:r>
              <a:rPr lang="en-US" sz="2000" dirty="0" err="1"/>
              <a:t>br</a:t>
            </a:r>
            <a:r>
              <a:rPr lang="en-US" sz="2000" dirty="0"/>
              <a:t>&gt;&lt;</a:t>
            </a:r>
            <a:r>
              <a:rPr lang="en-US" sz="2000" dirty="0" err="1"/>
              <a:t>br</a:t>
            </a:r>
            <a:r>
              <a:rPr lang="en-US" sz="2000" dirty="0"/>
              <a:t>&gt;</a:t>
            </a:r>
          </a:p>
          <a:p>
            <a:endParaRPr lang="en-US" sz="2000" dirty="0"/>
          </a:p>
          <a:p>
            <a:r>
              <a:rPr lang="en-US" sz="2000" dirty="0"/>
              <a:t>        &lt;label for="email"&gt;</a:t>
            </a:r>
            <a:r>
              <a:rPr lang="en-US" sz="2000" dirty="0" err="1"/>
              <a:t>Correo</a:t>
            </a:r>
            <a:r>
              <a:rPr lang="en-US" sz="2000" dirty="0"/>
              <a:t>:&lt;/label&gt;</a:t>
            </a:r>
          </a:p>
          <a:p>
            <a:r>
              <a:rPr lang="en-US" sz="2000" dirty="0"/>
              <a:t>        &lt;input type="email" id="email" name="email" required&gt;</a:t>
            </a:r>
          </a:p>
          <a:p>
            <a:r>
              <a:rPr lang="en-US" sz="2000" dirty="0"/>
              <a:t>        &lt;</a:t>
            </a:r>
            <a:r>
              <a:rPr lang="en-US" sz="2000" dirty="0" err="1"/>
              <a:t>br</a:t>
            </a:r>
            <a:r>
              <a:rPr lang="en-US" sz="2000" dirty="0"/>
              <a:t>&gt;&lt;</a:t>
            </a:r>
            <a:r>
              <a:rPr lang="en-US" sz="2000" dirty="0" err="1"/>
              <a:t>br</a:t>
            </a:r>
            <a:r>
              <a:rPr lang="en-US" sz="2000" dirty="0"/>
              <a:t>&gt;</a:t>
            </a:r>
          </a:p>
          <a:p>
            <a:endParaRPr lang="en-US" sz="2000" dirty="0"/>
          </a:p>
          <a:p>
            <a:r>
              <a:rPr lang="en-US" sz="2000" dirty="0"/>
              <a:t>        &lt;label for="</a:t>
            </a:r>
            <a:r>
              <a:rPr lang="en-US" sz="2000" dirty="0" err="1"/>
              <a:t>mensaje</a:t>
            </a:r>
            <a:r>
              <a:rPr lang="en-US" sz="2000" dirty="0"/>
              <a:t>"&gt;</a:t>
            </a:r>
            <a:r>
              <a:rPr lang="en-US" sz="2000" dirty="0" err="1"/>
              <a:t>Mensaje</a:t>
            </a:r>
            <a:r>
              <a:rPr lang="en-US" sz="2000" dirty="0"/>
              <a:t>:&lt;/label&gt;</a:t>
            </a:r>
          </a:p>
          <a:p>
            <a:r>
              <a:rPr lang="en-US" sz="2000" dirty="0"/>
              <a:t>        &lt;</a:t>
            </a:r>
            <a:r>
              <a:rPr lang="en-US" sz="2000" dirty="0" err="1"/>
              <a:t>textarea</a:t>
            </a:r>
            <a:r>
              <a:rPr lang="en-US" sz="2000" dirty="0"/>
              <a:t> id="</a:t>
            </a:r>
            <a:r>
              <a:rPr lang="en-US" sz="2000" dirty="0" err="1"/>
              <a:t>mensaje</a:t>
            </a:r>
            <a:r>
              <a:rPr lang="en-US" sz="2000" dirty="0"/>
              <a:t>" name="</a:t>
            </a:r>
            <a:r>
              <a:rPr lang="en-US" sz="2000" dirty="0" err="1"/>
              <a:t>mensaje</a:t>
            </a:r>
            <a:r>
              <a:rPr lang="en-US" sz="2000" dirty="0"/>
              <a:t>" rows="4" required&gt;&lt;/</a:t>
            </a:r>
            <a:r>
              <a:rPr lang="en-US" sz="2000" dirty="0" err="1"/>
              <a:t>textarea</a:t>
            </a:r>
            <a:r>
              <a:rPr lang="en-US" sz="2000" dirty="0"/>
              <a:t>&gt;</a:t>
            </a:r>
          </a:p>
          <a:p>
            <a:r>
              <a:rPr lang="en-US" sz="2000" dirty="0"/>
              <a:t>        &lt;</a:t>
            </a:r>
            <a:r>
              <a:rPr lang="en-US" sz="2000" dirty="0" err="1"/>
              <a:t>br</a:t>
            </a:r>
            <a:r>
              <a:rPr lang="en-US" sz="2000" dirty="0"/>
              <a:t>&gt;&lt;</a:t>
            </a:r>
            <a:r>
              <a:rPr lang="en-US" sz="2000" dirty="0" err="1"/>
              <a:t>br</a:t>
            </a:r>
            <a:r>
              <a:rPr lang="en-US" sz="2000" dirty="0"/>
              <a:t>&gt;</a:t>
            </a:r>
          </a:p>
          <a:p>
            <a:endParaRPr lang="en-US" sz="2000" dirty="0"/>
          </a:p>
          <a:p>
            <a:r>
              <a:rPr lang="en-US" sz="2000" dirty="0"/>
              <a:t>        &lt;button type="submit"&gt;</a:t>
            </a:r>
            <a:r>
              <a:rPr lang="en-US" sz="2000" dirty="0" err="1"/>
              <a:t>Enviar</a:t>
            </a:r>
            <a:r>
              <a:rPr lang="en-US" sz="2000" dirty="0"/>
              <a:t>&lt;/button&gt;</a:t>
            </a:r>
          </a:p>
          <a:p>
            <a:r>
              <a:rPr lang="en-US" sz="2000" dirty="0"/>
              <a:t>    &lt;/form&gt;</a:t>
            </a:r>
          </a:p>
          <a:p>
            <a:r>
              <a:rPr lang="en-US" sz="2000" dirty="0"/>
              <a:t>&lt;/body&gt;</a:t>
            </a:r>
          </a:p>
          <a:p>
            <a:r>
              <a:rPr lang="en-US" sz="2000" dirty="0"/>
              <a:t>&lt;/html&gt;</a:t>
            </a:r>
          </a:p>
        </p:txBody>
      </p:sp>
      <p:pic>
        <p:nvPicPr>
          <p:cNvPr id="9" name="Picture 8" descr="A computer screen shot of a computer&#10;&#10;Description automatically generated">
            <a:extLst>
              <a:ext uri="{FF2B5EF4-FFF2-40B4-BE49-F238E27FC236}">
                <a16:creationId xmlns:a16="http://schemas.microsoft.com/office/drawing/2014/main" id="{2E18D3C1-15DF-3221-3CB9-7973EE4E063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991850" y="2295525"/>
            <a:ext cx="7829550" cy="8715375"/>
          </a:xfrm>
          <a:prstGeom prst="rect">
            <a:avLst/>
          </a:prstGeom>
        </p:spPr>
      </p:pic>
    </p:spTree>
    <p:extLst>
      <p:ext uri="{BB962C8B-B14F-4D97-AF65-F5344CB8AC3E}">
        <p14:creationId xmlns:p14="http://schemas.microsoft.com/office/powerpoint/2010/main" val="175276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FFCC-156E-4F90-D4DD-5A6CE401BE30}"/>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9F89D5A3-6E04-0EC0-13EF-71073727F55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73E01DF2-3988-D0D8-3FB3-585DF48B8D35}"/>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E296A840-FDDD-E0FF-3402-884FF34E3D3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dirty="0"/>
            </a:p>
          </p:txBody>
        </p:sp>
      </p:grpSp>
      <p:sp>
        <p:nvSpPr>
          <p:cNvPr id="5" name="Freeform 5" descr="preencoded.png">
            <a:hlinkClick r:id="rId4" tooltip="https://gamma.app/?utm_source=made-with-gamma"/>
            <a:extLst>
              <a:ext uri="{FF2B5EF4-FFF2-40B4-BE49-F238E27FC236}">
                <a16:creationId xmlns:a16="http://schemas.microsoft.com/office/drawing/2014/main" id="{46AEEF72-6082-ADB8-48C9-1FBC6FAC792C}"/>
              </a:ext>
            </a:extLst>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en-US"/>
          </a:p>
        </p:txBody>
      </p:sp>
      <p:sp>
        <p:nvSpPr>
          <p:cNvPr id="8" name="TextBox 7">
            <a:extLst>
              <a:ext uri="{FF2B5EF4-FFF2-40B4-BE49-F238E27FC236}">
                <a16:creationId xmlns:a16="http://schemas.microsoft.com/office/drawing/2014/main" id="{AEC55897-8AB5-F97B-A8FB-3B1C5DD7F148}"/>
              </a:ext>
            </a:extLst>
          </p:cNvPr>
          <p:cNvSpPr txBox="1"/>
          <p:nvPr/>
        </p:nvSpPr>
        <p:spPr>
          <a:xfrm>
            <a:off x="154558" y="172908"/>
            <a:ext cx="10589642" cy="994118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a:t>&lt;!DOCTYPE html&gt;</a:t>
            </a:r>
          </a:p>
          <a:p>
            <a:r>
              <a:rPr lang="en-US" sz="2000" b="1" dirty="0"/>
              <a:t>&lt;html lang="es"&gt;</a:t>
            </a:r>
          </a:p>
          <a:p>
            <a:r>
              <a:rPr lang="en-US" sz="2000" b="1" dirty="0"/>
              <a:t>&lt;head&gt;</a:t>
            </a:r>
          </a:p>
          <a:p>
            <a:r>
              <a:rPr lang="en-US" sz="2000" b="1" dirty="0"/>
              <a:t>    &lt;meta charset="UTF-8"&gt;</a:t>
            </a:r>
          </a:p>
          <a:p>
            <a:r>
              <a:rPr lang="en-US" sz="2000" b="1" dirty="0"/>
              <a:t>    &lt;meta name="viewport" content="width=device-width, initial-scale=1.0"&gt;</a:t>
            </a:r>
          </a:p>
          <a:p>
            <a:r>
              <a:rPr lang="en-US" sz="2000" b="1" dirty="0"/>
              <a:t>    &lt;title&gt;</a:t>
            </a:r>
            <a:r>
              <a:rPr lang="en-US" sz="2000" b="1" dirty="0" err="1"/>
              <a:t>Tablas</a:t>
            </a:r>
            <a:r>
              <a:rPr lang="en-US" sz="2000" b="1" dirty="0"/>
              <a:t>&lt;/title&gt;</a:t>
            </a:r>
          </a:p>
          <a:p>
            <a:r>
              <a:rPr lang="en-US" sz="2000" b="1" dirty="0"/>
              <a:t>&lt;/head&gt;</a:t>
            </a:r>
          </a:p>
          <a:p>
            <a:r>
              <a:rPr lang="en-US" sz="2000" b="1" dirty="0"/>
              <a:t>&lt;body&gt;</a:t>
            </a:r>
          </a:p>
          <a:p>
            <a:r>
              <a:rPr lang="en-US" sz="2000" b="1" dirty="0"/>
              <a:t>    &lt;h1&gt;</a:t>
            </a:r>
            <a:r>
              <a:rPr lang="en-US" sz="2000" b="1" dirty="0" err="1"/>
              <a:t>Tabla</a:t>
            </a:r>
            <a:r>
              <a:rPr lang="en-US" sz="2000" b="1" dirty="0"/>
              <a:t> de Datos&lt;/h1&gt;</a:t>
            </a:r>
          </a:p>
          <a:p>
            <a:r>
              <a:rPr lang="en-US" sz="2000" b="1" dirty="0"/>
              <a:t>    &lt;table border="1"&gt;</a:t>
            </a:r>
          </a:p>
          <a:p>
            <a:r>
              <a:rPr lang="en-US" sz="2000" b="1" dirty="0"/>
              <a:t>        &lt;</a:t>
            </a:r>
            <a:r>
              <a:rPr lang="en-US" sz="2000" b="1" dirty="0" err="1"/>
              <a:t>thead</a:t>
            </a:r>
            <a:r>
              <a:rPr lang="en-US" sz="2000" b="1" dirty="0"/>
              <a:t>&gt;</a:t>
            </a:r>
          </a:p>
          <a:p>
            <a:r>
              <a:rPr lang="en-US" sz="2000" b="1" dirty="0"/>
              <a:t>            &lt;tr&gt;</a:t>
            </a:r>
          </a:p>
          <a:p>
            <a:r>
              <a:rPr lang="en-US" sz="2000" b="1" dirty="0"/>
              <a:t>                &lt;</a:t>
            </a:r>
            <a:r>
              <a:rPr lang="en-US" sz="2000" b="1" dirty="0" err="1"/>
              <a:t>th</a:t>
            </a:r>
            <a:r>
              <a:rPr lang="en-US" sz="2000" b="1" dirty="0"/>
              <a:t>&gt;</a:t>
            </a:r>
            <a:r>
              <a:rPr lang="en-US" sz="2000" b="1" dirty="0" err="1"/>
              <a:t>Nombre</a:t>
            </a:r>
            <a:r>
              <a:rPr lang="en-US" sz="2000" b="1" dirty="0"/>
              <a:t>&lt;/</a:t>
            </a:r>
            <a:r>
              <a:rPr lang="en-US" sz="2000" b="1" dirty="0" err="1"/>
              <a:t>th</a:t>
            </a:r>
            <a:r>
              <a:rPr lang="en-US" sz="2000" b="1" dirty="0"/>
              <a:t>&gt;</a:t>
            </a:r>
          </a:p>
          <a:p>
            <a:r>
              <a:rPr lang="en-US" sz="2000" b="1" dirty="0"/>
              <a:t>                &lt;</a:t>
            </a:r>
            <a:r>
              <a:rPr lang="en-US" sz="2000" b="1" dirty="0" err="1"/>
              <a:t>th</a:t>
            </a:r>
            <a:r>
              <a:rPr lang="en-US" sz="2000" b="1" dirty="0"/>
              <a:t>&gt;</a:t>
            </a:r>
            <a:r>
              <a:rPr lang="en-US" sz="2000" b="1" dirty="0" err="1"/>
              <a:t>Edad</a:t>
            </a:r>
            <a:r>
              <a:rPr lang="en-US" sz="2000" b="1" dirty="0"/>
              <a:t>&lt;/</a:t>
            </a:r>
            <a:r>
              <a:rPr lang="en-US" sz="2000" b="1" dirty="0" err="1"/>
              <a:t>th</a:t>
            </a:r>
            <a:r>
              <a:rPr lang="en-US" sz="2000" b="1" dirty="0"/>
              <a:t>&gt;</a:t>
            </a:r>
          </a:p>
          <a:p>
            <a:r>
              <a:rPr lang="en-US" sz="2000" b="1" dirty="0"/>
              <a:t>                &lt;</a:t>
            </a:r>
            <a:r>
              <a:rPr lang="en-US" sz="2000" b="1" dirty="0" err="1"/>
              <a:t>th</a:t>
            </a:r>
            <a:r>
              <a:rPr lang="en-US" sz="2000" b="1" dirty="0"/>
              <a:t>&gt;Ciudad&lt;/</a:t>
            </a:r>
            <a:r>
              <a:rPr lang="en-US" sz="2000" b="1" dirty="0" err="1"/>
              <a:t>th</a:t>
            </a:r>
            <a:r>
              <a:rPr lang="en-US" sz="2000" b="1" dirty="0"/>
              <a:t>&gt;</a:t>
            </a:r>
          </a:p>
          <a:p>
            <a:r>
              <a:rPr lang="en-US" sz="2000" b="1" dirty="0"/>
              <a:t>            &lt;/tr&gt;</a:t>
            </a:r>
          </a:p>
          <a:p>
            <a:r>
              <a:rPr lang="en-US" sz="2000" b="1" dirty="0"/>
              <a:t>        &lt;/</a:t>
            </a:r>
            <a:r>
              <a:rPr lang="en-US" sz="2000" b="1" dirty="0" err="1"/>
              <a:t>thead</a:t>
            </a:r>
            <a:r>
              <a:rPr lang="en-US" sz="2000" b="1" dirty="0"/>
              <a:t>&gt;</a:t>
            </a:r>
          </a:p>
          <a:p>
            <a:r>
              <a:rPr lang="en-US" sz="2000" b="1" dirty="0"/>
              <a:t>        &lt;</a:t>
            </a:r>
            <a:r>
              <a:rPr lang="en-US" sz="2000" b="1" dirty="0" err="1"/>
              <a:t>tbody</a:t>
            </a:r>
            <a:r>
              <a:rPr lang="en-US" sz="2000" b="1" dirty="0"/>
              <a:t>&gt;</a:t>
            </a:r>
          </a:p>
          <a:p>
            <a:r>
              <a:rPr lang="en-US" sz="2000" b="1" dirty="0"/>
              <a:t>            &lt;tr&gt;</a:t>
            </a:r>
          </a:p>
          <a:p>
            <a:r>
              <a:rPr lang="en-US" sz="2000" b="1" dirty="0"/>
              <a:t>                &lt;td&gt;Ana&lt;/td&gt;</a:t>
            </a:r>
          </a:p>
          <a:p>
            <a:r>
              <a:rPr lang="en-US" sz="2000" b="1" dirty="0"/>
              <a:t>                &lt;td&gt;25&lt;/td&gt;</a:t>
            </a:r>
          </a:p>
          <a:p>
            <a:r>
              <a:rPr lang="en-US" sz="2000" b="1" dirty="0"/>
              <a:t>                &lt;td&gt;Madrid&lt;/td&gt;</a:t>
            </a:r>
          </a:p>
          <a:p>
            <a:r>
              <a:rPr lang="en-US" sz="2000" b="1" dirty="0"/>
              <a:t>            &lt;/tr&gt;</a:t>
            </a:r>
          </a:p>
          <a:p>
            <a:r>
              <a:rPr lang="en-US" sz="2000" b="1" dirty="0"/>
              <a:t>            &lt;tr&gt;</a:t>
            </a:r>
          </a:p>
          <a:p>
            <a:r>
              <a:rPr lang="en-US" sz="2000" b="1" dirty="0"/>
              <a:t>                &lt;td&gt;Carlos&lt;/td&gt;</a:t>
            </a:r>
          </a:p>
          <a:p>
            <a:r>
              <a:rPr lang="en-US" sz="2000" b="1" dirty="0"/>
              <a:t>                &lt;td&gt;30&lt;/td&gt;</a:t>
            </a:r>
          </a:p>
          <a:p>
            <a:r>
              <a:rPr lang="en-US" sz="2000" b="1" dirty="0"/>
              <a:t>                &lt;td&gt;Barcelona&lt;/td&gt;</a:t>
            </a:r>
          </a:p>
          <a:p>
            <a:r>
              <a:rPr lang="en-US" sz="2000" b="1" dirty="0"/>
              <a:t>            &lt;/tr&gt;</a:t>
            </a:r>
          </a:p>
          <a:p>
            <a:r>
              <a:rPr lang="en-US" sz="2000" b="1" dirty="0"/>
              <a:t>        &lt;/</a:t>
            </a:r>
            <a:r>
              <a:rPr lang="en-US" sz="2000" b="1" dirty="0" err="1"/>
              <a:t>tbody</a:t>
            </a:r>
            <a:r>
              <a:rPr lang="en-US" sz="2000" b="1" dirty="0"/>
              <a:t>&gt;</a:t>
            </a:r>
          </a:p>
          <a:p>
            <a:r>
              <a:rPr lang="en-US" sz="2000" b="1" dirty="0"/>
              <a:t>    &lt;/table&gt;</a:t>
            </a:r>
          </a:p>
          <a:p>
            <a:r>
              <a:rPr lang="en-US" sz="2000" b="1" dirty="0"/>
              <a:t>&lt;/body&gt;</a:t>
            </a:r>
          </a:p>
          <a:p>
            <a:r>
              <a:rPr lang="en-US" sz="2000" b="1" dirty="0"/>
              <a:t>&lt;/html&gt;</a:t>
            </a:r>
          </a:p>
        </p:txBody>
      </p:sp>
      <p:pic>
        <p:nvPicPr>
          <p:cNvPr id="11" name="Picture 10" descr="A table with numbers and letters&#10;&#10;Description automatically generated">
            <a:extLst>
              <a:ext uri="{FF2B5EF4-FFF2-40B4-BE49-F238E27FC236}">
                <a16:creationId xmlns:a16="http://schemas.microsoft.com/office/drawing/2014/main" id="{8E934518-AF9A-2D24-4B13-998E1A07F9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972570" y="5372100"/>
            <a:ext cx="7308056" cy="4872037"/>
          </a:xfrm>
          <a:prstGeom prst="rect">
            <a:avLst/>
          </a:prstGeom>
        </p:spPr>
      </p:pic>
    </p:spTree>
    <p:extLst>
      <p:ext uri="{BB962C8B-B14F-4D97-AF65-F5344CB8AC3E}">
        <p14:creationId xmlns:p14="http://schemas.microsoft.com/office/powerpoint/2010/main" val="279743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61841-2A47-A2E2-5FCF-836C771C602B}"/>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9E1CF522-ACA0-810B-DA68-5FE6320A9C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ABC5DBEE-38E5-C078-2E9E-F97C630EA855}"/>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FCAABEBD-ED80-0D98-1B5A-3B136F66576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dirty="0"/>
            </a:p>
          </p:txBody>
        </p:sp>
      </p:grpSp>
      <p:sp>
        <p:nvSpPr>
          <p:cNvPr id="5" name="Freeform 5" descr="preencoded.png">
            <a:hlinkClick r:id="rId4" tooltip="https://gamma.app/?utm_source=made-with-gamma"/>
            <a:extLst>
              <a:ext uri="{FF2B5EF4-FFF2-40B4-BE49-F238E27FC236}">
                <a16:creationId xmlns:a16="http://schemas.microsoft.com/office/drawing/2014/main" id="{3380AE07-2BA7-7CEF-51D6-887F528C65F7}"/>
              </a:ext>
            </a:extLst>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en-US"/>
          </a:p>
        </p:txBody>
      </p:sp>
      <p:sp>
        <p:nvSpPr>
          <p:cNvPr id="7" name="TextBox 6">
            <a:extLst>
              <a:ext uri="{FF2B5EF4-FFF2-40B4-BE49-F238E27FC236}">
                <a16:creationId xmlns:a16="http://schemas.microsoft.com/office/drawing/2014/main" id="{3ADE84F2-281D-74E9-7EE0-426A57E5735A}"/>
              </a:ext>
            </a:extLst>
          </p:cNvPr>
          <p:cNvSpPr txBox="1"/>
          <p:nvPr/>
        </p:nvSpPr>
        <p:spPr>
          <a:xfrm>
            <a:off x="304800" y="190500"/>
            <a:ext cx="9982200" cy="858696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400" b="1" dirty="0">
                <a:solidFill>
                  <a:schemeClr val="tx1"/>
                </a:solidFill>
              </a:rPr>
              <a:t>&lt;!DOCTYPE html&gt;</a:t>
            </a:r>
          </a:p>
          <a:p>
            <a:r>
              <a:rPr lang="en-US" sz="2400" b="1" dirty="0">
                <a:solidFill>
                  <a:schemeClr val="tx1"/>
                </a:solidFill>
              </a:rPr>
              <a:t>&lt;html lang="es"&gt;</a:t>
            </a:r>
          </a:p>
          <a:p>
            <a:r>
              <a:rPr lang="en-US" sz="2400" b="1" dirty="0">
                <a:solidFill>
                  <a:schemeClr val="tx1"/>
                </a:solidFill>
              </a:rPr>
              <a:t>&lt;head&gt;</a:t>
            </a:r>
          </a:p>
          <a:p>
            <a:r>
              <a:rPr lang="en-US" sz="2400" b="1" dirty="0">
                <a:solidFill>
                  <a:schemeClr val="tx1"/>
                </a:solidFill>
              </a:rPr>
              <a:t>    &lt;meta charset="UTF-8"&gt;</a:t>
            </a:r>
          </a:p>
          <a:p>
            <a:r>
              <a:rPr lang="en-US" sz="2400" b="1" dirty="0">
                <a:solidFill>
                  <a:schemeClr val="tx1"/>
                </a:solidFill>
              </a:rPr>
              <a:t>    &lt;meta name="viewport" content="width=device-width, initial-scale=1.0"&gt;</a:t>
            </a:r>
          </a:p>
          <a:p>
            <a:r>
              <a:rPr lang="en-US" sz="2400" b="1" dirty="0">
                <a:solidFill>
                  <a:schemeClr val="tx1"/>
                </a:solidFill>
              </a:rPr>
              <a:t>    &lt;title&gt;Audio y Video&lt;/title&gt;</a:t>
            </a:r>
          </a:p>
          <a:p>
            <a:r>
              <a:rPr lang="en-US" sz="2400" b="1" dirty="0">
                <a:solidFill>
                  <a:schemeClr val="tx1"/>
                </a:solidFill>
              </a:rPr>
              <a:t>&lt;/head&gt;</a:t>
            </a:r>
          </a:p>
          <a:p>
            <a:r>
              <a:rPr lang="en-US" sz="2400" b="1" dirty="0">
                <a:solidFill>
                  <a:schemeClr val="tx1"/>
                </a:solidFill>
              </a:rPr>
              <a:t>&lt;body&gt;</a:t>
            </a:r>
          </a:p>
          <a:p>
            <a:r>
              <a:rPr lang="en-US" sz="2400" b="1" dirty="0">
                <a:solidFill>
                  <a:schemeClr val="tx1"/>
                </a:solidFill>
              </a:rPr>
              <a:t>    &lt;h1&gt;Multimedia&lt;/h1&gt;</a:t>
            </a:r>
          </a:p>
          <a:p>
            <a:endParaRPr lang="en-US" sz="2400" b="1" dirty="0">
              <a:solidFill>
                <a:schemeClr val="tx1"/>
              </a:solidFill>
            </a:endParaRPr>
          </a:p>
          <a:p>
            <a:r>
              <a:rPr lang="en-US" sz="2400" b="1" dirty="0">
                <a:solidFill>
                  <a:schemeClr val="tx1"/>
                </a:solidFill>
              </a:rPr>
              <a:t>    &lt;h2&gt;Audio&lt;/h2&gt;</a:t>
            </a:r>
          </a:p>
          <a:p>
            <a:r>
              <a:rPr lang="en-US" sz="2400" b="1" dirty="0">
                <a:solidFill>
                  <a:schemeClr val="tx1"/>
                </a:solidFill>
              </a:rPr>
              <a:t>    &lt;audio controls&gt;</a:t>
            </a:r>
          </a:p>
          <a:p>
            <a:r>
              <a:rPr lang="en-US" sz="2400" b="1" dirty="0">
                <a:solidFill>
                  <a:schemeClr val="tx1"/>
                </a:solidFill>
              </a:rPr>
              <a:t>        &lt;source </a:t>
            </a:r>
            <a:r>
              <a:rPr lang="en-US" sz="2400" b="1" dirty="0" err="1">
                <a:solidFill>
                  <a:schemeClr val="tx1"/>
                </a:solidFill>
              </a:rPr>
              <a:t>src</a:t>
            </a:r>
            <a:r>
              <a:rPr lang="en-US" sz="2400" b="1" dirty="0">
                <a:solidFill>
                  <a:schemeClr val="tx1"/>
                </a:solidFill>
              </a:rPr>
              <a:t>="audio.mp3" type="audio/mpeg"&gt;</a:t>
            </a:r>
          </a:p>
          <a:p>
            <a:r>
              <a:rPr lang="en-US" sz="2400" b="1" dirty="0">
                <a:solidFill>
                  <a:schemeClr val="tx1"/>
                </a:solidFill>
              </a:rPr>
              <a:t>        Tu </a:t>
            </a:r>
            <a:r>
              <a:rPr lang="en-US" sz="2400" b="1" dirty="0" err="1">
                <a:solidFill>
                  <a:schemeClr val="tx1"/>
                </a:solidFill>
              </a:rPr>
              <a:t>navegador</a:t>
            </a:r>
            <a:r>
              <a:rPr lang="en-US" sz="2400" b="1" dirty="0">
                <a:solidFill>
                  <a:schemeClr val="tx1"/>
                </a:solidFill>
              </a:rPr>
              <a:t> no </a:t>
            </a:r>
            <a:r>
              <a:rPr lang="en-US" sz="2400" b="1" dirty="0" err="1">
                <a:solidFill>
                  <a:schemeClr val="tx1"/>
                </a:solidFill>
              </a:rPr>
              <a:t>soporta</a:t>
            </a:r>
            <a:r>
              <a:rPr lang="en-US" sz="2400" b="1" dirty="0">
                <a:solidFill>
                  <a:schemeClr val="tx1"/>
                </a:solidFill>
              </a:rPr>
              <a:t> </a:t>
            </a:r>
            <a:r>
              <a:rPr lang="en-US" sz="2400" b="1" dirty="0" err="1">
                <a:solidFill>
                  <a:schemeClr val="tx1"/>
                </a:solidFill>
              </a:rPr>
              <a:t>el</a:t>
            </a:r>
            <a:r>
              <a:rPr lang="en-US" sz="2400" b="1" dirty="0">
                <a:solidFill>
                  <a:schemeClr val="tx1"/>
                </a:solidFill>
              </a:rPr>
              <a:t> </a:t>
            </a:r>
            <a:r>
              <a:rPr lang="en-US" sz="2400" b="1" dirty="0" err="1">
                <a:solidFill>
                  <a:schemeClr val="tx1"/>
                </a:solidFill>
              </a:rPr>
              <a:t>elemento</a:t>
            </a:r>
            <a:r>
              <a:rPr lang="en-US" sz="2400" b="1" dirty="0">
                <a:solidFill>
                  <a:schemeClr val="tx1"/>
                </a:solidFill>
              </a:rPr>
              <a:t> de audio.</a:t>
            </a:r>
          </a:p>
          <a:p>
            <a:r>
              <a:rPr lang="en-US" sz="2400" b="1" dirty="0">
                <a:solidFill>
                  <a:schemeClr val="tx1"/>
                </a:solidFill>
              </a:rPr>
              <a:t>    &lt;/audio&gt;</a:t>
            </a:r>
          </a:p>
          <a:p>
            <a:endParaRPr lang="en-US" sz="2400" b="1" dirty="0">
              <a:solidFill>
                <a:schemeClr val="tx1"/>
              </a:solidFill>
            </a:endParaRPr>
          </a:p>
          <a:p>
            <a:r>
              <a:rPr lang="en-US" sz="2400" b="1" dirty="0">
                <a:solidFill>
                  <a:schemeClr val="tx1"/>
                </a:solidFill>
              </a:rPr>
              <a:t>    &lt;h2&gt;Video&lt;/h2&gt;</a:t>
            </a:r>
          </a:p>
          <a:p>
            <a:r>
              <a:rPr lang="en-US" sz="2400" b="1" dirty="0">
                <a:solidFill>
                  <a:schemeClr val="tx1"/>
                </a:solidFill>
              </a:rPr>
              <a:t>    &lt;video controls width="320" height="240"&gt;</a:t>
            </a:r>
          </a:p>
          <a:p>
            <a:r>
              <a:rPr lang="en-US" sz="2400" b="1" dirty="0">
                <a:solidFill>
                  <a:schemeClr val="tx1"/>
                </a:solidFill>
              </a:rPr>
              <a:t>        &lt;source </a:t>
            </a:r>
            <a:r>
              <a:rPr lang="en-US" sz="2400" b="1" dirty="0" err="1">
                <a:solidFill>
                  <a:schemeClr val="tx1"/>
                </a:solidFill>
              </a:rPr>
              <a:t>src</a:t>
            </a:r>
            <a:r>
              <a:rPr lang="en-US" sz="2400" b="1" dirty="0">
                <a:solidFill>
                  <a:schemeClr val="tx1"/>
                </a:solidFill>
              </a:rPr>
              <a:t>="video.mp4" type="video/mp4"&gt;</a:t>
            </a:r>
          </a:p>
          <a:p>
            <a:r>
              <a:rPr lang="en-US" sz="2400" b="1" dirty="0">
                <a:solidFill>
                  <a:schemeClr val="tx1"/>
                </a:solidFill>
              </a:rPr>
              <a:t>        Tu </a:t>
            </a:r>
            <a:r>
              <a:rPr lang="en-US" sz="2400" b="1" dirty="0" err="1">
                <a:solidFill>
                  <a:schemeClr val="tx1"/>
                </a:solidFill>
              </a:rPr>
              <a:t>navegador</a:t>
            </a:r>
            <a:r>
              <a:rPr lang="en-US" sz="2400" b="1" dirty="0">
                <a:solidFill>
                  <a:schemeClr val="tx1"/>
                </a:solidFill>
              </a:rPr>
              <a:t> no </a:t>
            </a:r>
            <a:r>
              <a:rPr lang="en-US" sz="2400" b="1" dirty="0" err="1">
                <a:solidFill>
                  <a:schemeClr val="tx1"/>
                </a:solidFill>
              </a:rPr>
              <a:t>soporta</a:t>
            </a:r>
            <a:r>
              <a:rPr lang="en-US" sz="2400" b="1" dirty="0">
                <a:solidFill>
                  <a:schemeClr val="tx1"/>
                </a:solidFill>
              </a:rPr>
              <a:t> </a:t>
            </a:r>
            <a:r>
              <a:rPr lang="en-US" sz="2400" b="1" dirty="0" err="1">
                <a:solidFill>
                  <a:schemeClr val="tx1"/>
                </a:solidFill>
              </a:rPr>
              <a:t>el</a:t>
            </a:r>
            <a:r>
              <a:rPr lang="en-US" sz="2400" b="1" dirty="0">
                <a:solidFill>
                  <a:schemeClr val="tx1"/>
                </a:solidFill>
              </a:rPr>
              <a:t> </a:t>
            </a:r>
            <a:r>
              <a:rPr lang="en-US" sz="2400" b="1" dirty="0" err="1">
                <a:solidFill>
                  <a:schemeClr val="tx1"/>
                </a:solidFill>
              </a:rPr>
              <a:t>elemento</a:t>
            </a:r>
            <a:r>
              <a:rPr lang="en-US" sz="2400" b="1" dirty="0">
                <a:solidFill>
                  <a:schemeClr val="tx1"/>
                </a:solidFill>
              </a:rPr>
              <a:t> de video.</a:t>
            </a:r>
          </a:p>
          <a:p>
            <a:r>
              <a:rPr lang="en-US" sz="2400" b="1" dirty="0">
                <a:solidFill>
                  <a:schemeClr val="tx1"/>
                </a:solidFill>
              </a:rPr>
              <a:t>    &lt;/video&gt;</a:t>
            </a:r>
          </a:p>
          <a:p>
            <a:r>
              <a:rPr lang="en-US" sz="2400" b="1" dirty="0">
                <a:solidFill>
                  <a:schemeClr val="tx1"/>
                </a:solidFill>
              </a:rPr>
              <a:t>&lt;/body&gt;</a:t>
            </a:r>
          </a:p>
          <a:p>
            <a:r>
              <a:rPr lang="en-US" sz="2400" b="1" dirty="0">
                <a:solidFill>
                  <a:schemeClr val="tx1"/>
                </a:solidFill>
              </a:rPr>
              <a:t>&lt;/html&gt;</a:t>
            </a:r>
          </a:p>
        </p:txBody>
      </p:sp>
      <p:pic>
        <p:nvPicPr>
          <p:cNvPr id="10" name="Picture 9" descr="A cartoon child using a keyboard&#10;&#10;Description automatically generated">
            <a:extLst>
              <a:ext uri="{FF2B5EF4-FFF2-40B4-BE49-F238E27FC236}">
                <a16:creationId xmlns:a16="http://schemas.microsoft.com/office/drawing/2014/main" id="{FE32C502-0190-3C53-8B26-92BCE4B4FD4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511875" y="6019800"/>
            <a:ext cx="7776125" cy="4305300"/>
          </a:xfrm>
          <a:prstGeom prst="rect">
            <a:avLst/>
          </a:prstGeom>
        </p:spPr>
      </p:pic>
    </p:spTree>
    <p:extLst>
      <p:ext uri="{BB962C8B-B14F-4D97-AF65-F5344CB8AC3E}">
        <p14:creationId xmlns:p14="http://schemas.microsoft.com/office/powerpoint/2010/main" val="271947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92238" y="2783086"/>
            <a:ext cx="7779246" cy="997000"/>
          </a:xfrm>
          <a:prstGeom prst="rect">
            <a:avLst/>
          </a:prstGeom>
        </p:spPr>
        <p:txBody>
          <a:bodyPr lIns="0" tIns="0" rIns="0" bIns="0" rtlCol="0" anchor="t">
            <a:spAutoFit/>
          </a:bodyPr>
          <a:lstStyle/>
          <a:p>
            <a:pPr algn="l">
              <a:lnSpc>
                <a:spcPts val="7312"/>
              </a:lnSpc>
            </a:pPr>
            <a:r>
              <a:rPr lang="en-US" sz="5812" b="1">
                <a:solidFill>
                  <a:srgbClr val="000000"/>
                </a:solidFill>
                <a:latin typeface="Arimo Bold"/>
                <a:ea typeface="Arimo Bold"/>
                <a:cs typeface="Arimo Bold"/>
                <a:sym typeface="Arimo Bold"/>
              </a:rPr>
              <a:t>Introducción a HTML4</a:t>
            </a:r>
          </a:p>
        </p:txBody>
      </p:sp>
      <p:sp>
        <p:nvSpPr>
          <p:cNvPr id="6" name="TextBox 6"/>
          <p:cNvSpPr txBox="1"/>
          <p:nvPr/>
        </p:nvSpPr>
        <p:spPr>
          <a:xfrm>
            <a:off x="992238" y="4374654"/>
            <a:ext cx="7805886" cy="280749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HTML4 fue una versión clave del lenguaje de marcado que se usó ampliamente durante la década de 1990 y principios de la década del 2000. Fue un paso significativo hacia adelante en comparación con versiones anteriores, como HTML 2.0 y 3.2, y brindó un marco sólido para el desarrollo web.</a:t>
            </a:r>
          </a:p>
        </p:txBody>
      </p:sp>
      <p:sp>
        <p:nvSpPr>
          <p:cNvPr id="7" name="TextBox 7"/>
          <p:cNvSpPr txBox="1"/>
          <p:nvPr/>
        </p:nvSpPr>
        <p:spPr>
          <a:xfrm>
            <a:off x="9499401" y="4374654"/>
            <a:ext cx="7805886" cy="2353866"/>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Estableció estándares para la creación de páginas web, incluyendo elementos como tablas, formularios, marcos y estilos. Sin embargo, con el tiempo, las necesidades de la web evolucionaron y surgieron nuevas tecnologías y prácticas.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92238" y="737295"/>
            <a:ext cx="10738694" cy="997000"/>
          </a:xfrm>
          <a:prstGeom prst="rect">
            <a:avLst/>
          </a:prstGeom>
        </p:spPr>
        <p:txBody>
          <a:bodyPr lIns="0" tIns="0" rIns="0" bIns="0" rtlCol="0" anchor="t">
            <a:spAutoFit/>
          </a:bodyPr>
          <a:lstStyle/>
          <a:p>
            <a:pPr algn="l">
              <a:lnSpc>
                <a:spcPts val="7312"/>
              </a:lnSpc>
            </a:pPr>
            <a:r>
              <a:rPr lang="en-US" sz="5812" b="1">
                <a:solidFill>
                  <a:srgbClr val="000000"/>
                </a:solidFill>
                <a:latin typeface="Arimo Bold"/>
                <a:ea typeface="Arimo Bold"/>
                <a:cs typeface="Arimo Bold"/>
                <a:sym typeface="Arimo Bold"/>
              </a:rPr>
              <a:t>Características clave de HTML4</a:t>
            </a:r>
          </a:p>
        </p:txBody>
      </p:sp>
      <p:grpSp>
        <p:nvGrpSpPr>
          <p:cNvPr id="6" name="Group 6"/>
          <p:cNvGrpSpPr/>
          <p:nvPr/>
        </p:nvGrpSpPr>
        <p:grpSpPr>
          <a:xfrm>
            <a:off x="987475" y="2615505"/>
            <a:ext cx="505569" cy="505569"/>
            <a:chOff x="0" y="0"/>
            <a:chExt cx="674092" cy="674092"/>
          </a:xfrm>
        </p:grpSpPr>
        <p:sp>
          <p:nvSpPr>
            <p:cNvPr id="7" name="Freeform 7"/>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CCEEFF"/>
            </a:solidFill>
          </p:spPr>
          <p:txBody>
            <a:bodyPr/>
            <a:lstStyle/>
            <a:p>
              <a:endParaRPr lang="en-US"/>
            </a:p>
          </p:txBody>
        </p:sp>
        <p:sp>
          <p:nvSpPr>
            <p:cNvPr id="8" name="Freeform 8"/>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US"/>
            </a:p>
          </p:txBody>
        </p:sp>
      </p:grpSp>
      <p:sp>
        <p:nvSpPr>
          <p:cNvPr id="9" name="TextBox 9"/>
          <p:cNvSpPr txBox="1"/>
          <p:nvPr/>
        </p:nvSpPr>
        <p:spPr>
          <a:xfrm>
            <a:off x="1771799" y="2591692"/>
            <a:ext cx="3721299" cy="493662"/>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Tablas</a:t>
            </a:r>
          </a:p>
        </p:txBody>
      </p:sp>
      <p:sp>
        <p:nvSpPr>
          <p:cNvPr id="10" name="TextBox 10"/>
          <p:cNvSpPr txBox="1"/>
          <p:nvPr/>
        </p:nvSpPr>
        <p:spPr>
          <a:xfrm>
            <a:off x="1771799" y="3169741"/>
            <a:ext cx="7230516"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HTML4 introdujo elementos de tabla robustos, permitiendo la organización y visualización de datos. Los usuarios podían crear tablas complejas con filas, columnas y celdas.</a:t>
            </a:r>
          </a:p>
        </p:txBody>
      </p:sp>
      <p:grpSp>
        <p:nvGrpSpPr>
          <p:cNvPr id="11" name="Group 11"/>
          <p:cNvGrpSpPr/>
          <p:nvPr/>
        </p:nvGrpSpPr>
        <p:grpSpPr>
          <a:xfrm>
            <a:off x="9281071" y="2615505"/>
            <a:ext cx="505569" cy="505569"/>
            <a:chOff x="0" y="0"/>
            <a:chExt cx="674092" cy="674092"/>
          </a:xfrm>
        </p:grpSpPr>
        <p:sp>
          <p:nvSpPr>
            <p:cNvPr id="12" name="Freeform 12"/>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CCEEFF"/>
            </a:solidFill>
          </p:spPr>
          <p:txBody>
            <a:bodyPr/>
            <a:lstStyle/>
            <a:p>
              <a:endParaRPr lang="en-US"/>
            </a:p>
          </p:txBody>
        </p:sp>
        <p:sp>
          <p:nvSpPr>
            <p:cNvPr id="13" name="Freeform 13"/>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US"/>
            </a:p>
          </p:txBody>
        </p:sp>
      </p:grpSp>
      <p:sp>
        <p:nvSpPr>
          <p:cNvPr id="14" name="TextBox 14"/>
          <p:cNvSpPr txBox="1"/>
          <p:nvPr/>
        </p:nvSpPr>
        <p:spPr>
          <a:xfrm>
            <a:off x="10065395" y="2591692"/>
            <a:ext cx="3721299" cy="493662"/>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Formularios</a:t>
            </a:r>
          </a:p>
        </p:txBody>
      </p:sp>
      <p:sp>
        <p:nvSpPr>
          <p:cNvPr id="15" name="TextBox 15"/>
          <p:cNvSpPr txBox="1"/>
          <p:nvPr/>
        </p:nvSpPr>
        <p:spPr>
          <a:xfrm>
            <a:off x="10065395" y="3169741"/>
            <a:ext cx="7230516" cy="2353866"/>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La especificación de formularios en HTML4 permitió a los desarrolladores crear formularios interactivos para capturar datos de los usuarios. Estos formularios podían incluir campos de texto, casillas de verificación y botones de radio.</a:t>
            </a:r>
          </a:p>
        </p:txBody>
      </p:sp>
      <p:grpSp>
        <p:nvGrpSpPr>
          <p:cNvPr id="16" name="Group 16"/>
          <p:cNvGrpSpPr/>
          <p:nvPr/>
        </p:nvGrpSpPr>
        <p:grpSpPr>
          <a:xfrm>
            <a:off x="987475" y="6121301"/>
            <a:ext cx="505569" cy="505569"/>
            <a:chOff x="0" y="0"/>
            <a:chExt cx="674092" cy="674092"/>
          </a:xfrm>
        </p:grpSpPr>
        <p:sp>
          <p:nvSpPr>
            <p:cNvPr id="17" name="Freeform 17"/>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CCEEFF"/>
            </a:solidFill>
          </p:spPr>
          <p:txBody>
            <a:bodyPr/>
            <a:lstStyle/>
            <a:p>
              <a:endParaRPr lang="en-US"/>
            </a:p>
          </p:txBody>
        </p:sp>
        <p:sp>
          <p:nvSpPr>
            <p:cNvPr id="18" name="Freeform 18"/>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US"/>
            </a:p>
          </p:txBody>
        </p:sp>
      </p:grpSp>
      <p:sp>
        <p:nvSpPr>
          <p:cNvPr id="19" name="TextBox 19"/>
          <p:cNvSpPr txBox="1"/>
          <p:nvPr/>
        </p:nvSpPr>
        <p:spPr>
          <a:xfrm>
            <a:off x="1771799" y="6097489"/>
            <a:ext cx="3721299" cy="493663"/>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Marcos</a:t>
            </a:r>
          </a:p>
        </p:txBody>
      </p:sp>
      <p:sp>
        <p:nvSpPr>
          <p:cNvPr id="20" name="TextBox 20"/>
          <p:cNvSpPr txBox="1"/>
          <p:nvPr/>
        </p:nvSpPr>
        <p:spPr>
          <a:xfrm>
            <a:off x="1771799" y="6675536"/>
            <a:ext cx="7230516" cy="280749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Los marcos permitieron dividir la página web en secciones independientes que se podían cargar de forma independiente, creando una experiencia de navegación fragmentada. Sin embargo, los marcos se volvieron menos populares con el tiempo debido a su complejidad y problemas de accesibilidad.</a:t>
            </a:r>
          </a:p>
        </p:txBody>
      </p:sp>
      <p:grpSp>
        <p:nvGrpSpPr>
          <p:cNvPr id="21" name="Group 21"/>
          <p:cNvGrpSpPr/>
          <p:nvPr/>
        </p:nvGrpSpPr>
        <p:grpSpPr>
          <a:xfrm>
            <a:off x="9281071" y="6121301"/>
            <a:ext cx="505569" cy="505569"/>
            <a:chOff x="0" y="0"/>
            <a:chExt cx="674092" cy="674092"/>
          </a:xfrm>
        </p:grpSpPr>
        <p:sp>
          <p:nvSpPr>
            <p:cNvPr id="22" name="Freeform 22"/>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CCEEFF"/>
            </a:solidFill>
          </p:spPr>
          <p:txBody>
            <a:bodyPr/>
            <a:lstStyle/>
            <a:p>
              <a:endParaRPr lang="en-US"/>
            </a:p>
          </p:txBody>
        </p:sp>
        <p:sp>
          <p:nvSpPr>
            <p:cNvPr id="23" name="Freeform 23"/>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B2D4E5"/>
            </a:solidFill>
          </p:spPr>
          <p:txBody>
            <a:bodyPr/>
            <a:lstStyle/>
            <a:p>
              <a:endParaRPr lang="en-US"/>
            </a:p>
          </p:txBody>
        </p:sp>
      </p:grpSp>
      <p:sp>
        <p:nvSpPr>
          <p:cNvPr id="24" name="TextBox 24"/>
          <p:cNvSpPr txBox="1"/>
          <p:nvPr/>
        </p:nvSpPr>
        <p:spPr>
          <a:xfrm>
            <a:off x="10065395" y="6097489"/>
            <a:ext cx="3721299" cy="493663"/>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Estilos</a:t>
            </a:r>
          </a:p>
        </p:txBody>
      </p:sp>
      <p:sp>
        <p:nvSpPr>
          <p:cNvPr id="25" name="TextBox 25"/>
          <p:cNvSpPr txBox="1"/>
          <p:nvPr/>
        </p:nvSpPr>
        <p:spPr>
          <a:xfrm>
            <a:off x="10065395" y="6675536"/>
            <a:ext cx="7230516" cy="2353866"/>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HTML4 incorporó soporte para hojas de estilo en cascada (CSS), lo que permitió a los diseñadores controlar la presentación y el estilo de las páginas web de forma separada del contenido. CSS ofreció más flexibilidad y coherencia visual.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1081386" y="496863"/>
            <a:ext cx="8199685" cy="997000"/>
          </a:xfrm>
          <a:prstGeom prst="rect">
            <a:avLst/>
          </a:prstGeom>
        </p:spPr>
        <p:txBody>
          <a:bodyPr lIns="0" tIns="0" rIns="0" bIns="0" rtlCol="0" anchor="t">
            <a:spAutoFit/>
          </a:bodyPr>
          <a:lstStyle/>
          <a:p>
            <a:pPr algn="l">
              <a:lnSpc>
                <a:spcPts val="7312"/>
              </a:lnSpc>
            </a:pPr>
            <a:r>
              <a:rPr lang="en-US" sz="5812" b="1">
                <a:solidFill>
                  <a:srgbClr val="000000"/>
                </a:solidFill>
                <a:latin typeface="Arimo Bold"/>
                <a:ea typeface="Arimo Bold"/>
                <a:cs typeface="Arimo Bold"/>
                <a:sym typeface="Arimo Bold"/>
              </a:rPr>
              <a:t>Limitaciones de HTML4</a:t>
            </a:r>
          </a:p>
        </p:txBody>
      </p:sp>
      <p:grpSp>
        <p:nvGrpSpPr>
          <p:cNvPr id="6" name="Group 6"/>
          <p:cNvGrpSpPr/>
          <p:nvPr/>
        </p:nvGrpSpPr>
        <p:grpSpPr>
          <a:xfrm>
            <a:off x="987475" y="2483049"/>
            <a:ext cx="8019604" cy="3045321"/>
            <a:chOff x="0" y="0"/>
            <a:chExt cx="10692805" cy="4060428"/>
          </a:xfrm>
        </p:grpSpPr>
        <p:sp>
          <p:nvSpPr>
            <p:cNvPr id="7" name="Freeform 7"/>
            <p:cNvSpPr/>
            <p:nvPr/>
          </p:nvSpPr>
          <p:spPr>
            <a:xfrm>
              <a:off x="6350" y="6350"/>
              <a:ext cx="10680192" cy="4047744"/>
            </a:xfrm>
            <a:custGeom>
              <a:avLst/>
              <a:gdLst/>
              <a:ahLst/>
              <a:cxnLst/>
              <a:rect l="l" t="t" r="r" b="b"/>
              <a:pathLst>
                <a:path w="10680192" h="4047744">
                  <a:moveTo>
                    <a:pt x="0" y="158750"/>
                  </a:moveTo>
                  <a:cubicBezTo>
                    <a:pt x="0" y="71120"/>
                    <a:pt x="71247" y="0"/>
                    <a:pt x="159131" y="0"/>
                  </a:cubicBezTo>
                  <a:lnTo>
                    <a:pt x="10521062" y="0"/>
                  </a:lnTo>
                  <a:cubicBezTo>
                    <a:pt x="10608945" y="0"/>
                    <a:pt x="10680192" y="71120"/>
                    <a:pt x="10680192" y="158750"/>
                  </a:cubicBezTo>
                  <a:lnTo>
                    <a:pt x="10680192" y="3888994"/>
                  </a:lnTo>
                  <a:cubicBezTo>
                    <a:pt x="10680192" y="3976751"/>
                    <a:pt x="10608945" y="4047744"/>
                    <a:pt x="10521062" y="4047744"/>
                  </a:cubicBezTo>
                  <a:lnTo>
                    <a:pt x="159131" y="4047744"/>
                  </a:lnTo>
                  <a:cubicBezTo>
                    <a:pt x="71247" y="4047744"/>
                    <a:pt x="0" y="3976624"/>
                    <a:pt x="0" y="3888994"/>
                  </a:cubicBezTo>
                  <a:close/>
                </a:path>
              </a:pathLst>
            </a:custGeom>
            <a:solidFill>
              <a:srgbClr val="CCEEFF"/>
            </a:solidFill>
          </p:spPr>
          <p:txBody>
            <a:bodyPr/>
            <a:lstStyle/>
            <a:p>
              <a:endParaRPr lang="en-US"/>
            </a:p>
          </p:txBody>
        </p:sp>
        <p:sp>
          <p:nvSpPr>
            <p:cNvPr id="8" name="Freeform 8"/>
            <p:cNvSpPr/>
            <p:nvPr/>
          </p:nvSpPr>
          <p:spPr>
            <a:xfrm>
              <a:off x="0" y="0"/>
              <a:ext cx="10692892" cy="4060444"/>
            </a:xfrm>
            <a:custGeom>
              <a:avLst/>
              <a:gdLst/>
              <a:ahLst/>
              <a:cxnLst/>
              <a:rect l="l" t="t" r="r" b="b"/>
              <a:pathLst>
                <a:path w="10692892" h="4060444">
                  <a:moveTo>
                    <a:pt x="0" y="165100"/>
                  </a:moveTo>
                  <a:cubicBezTo>
                    <a:pt x="0" y="73914"/>
                    <a:pt x="74041" y="0"/>
                    <a:pt x="165481" y="0"/>
                  </a:cubicBezTo>
                  <a:lnTo>
                    <a:pt x="10527412" y="0"/>
                  </a:lnTo>
                  <a:lnTo>
                    <a:pt x="10527412" y="6350"/>
                  </a:lnTo>
                  <a:lnTo>
                    <a:pt x="10527412" y="0"/>
                  </a:lnTo>
                  <a:cubicBezTo>
                    <a:pt x="10618724" y="0"/>
                    <a:pt x="10692892" y="73914"/>
                    <a:pt x="10692892" y="165100"/>
                  </a:cubicBezTo>
                  <a:lnTo>
                    <a:pt x="10686542" y="165100"/>
                  </a:lnTo>
                  <a:lnTo>
                    <a:pt x="10692892" y="165100"/>
                  </a:lnTo>
                  <a:lnTo>
                    <a:pt x="10692892" y="3895344"/>
                  </a:lnTo>
                  <a:lnTo>
                    <a:pt x="10686542" y="3895344"/>
                  </a:lnTo>
                  <a:lnTo>
                    <a:pt x="10692892" y="3895344"/>
                  </a:lnTo>
                  <a:cubicBezTo>
                    <a:pt x="10692892" y="3986530"/>
                    <a:pt x="10618851" y="4060444"/>
                    <a:pt x="10527412" y="4060444"/>
                  </a:cubicBezTo>
                  <a:lnTo>
                    <a:pt x="10527412" y="4054094"/>
                  </a:lnTo>
                  <a:lnTo>
                    <a:pt x="10527412" y="4060444"/>
                  </a:lnTo>
                  <a:lnTo>
                    <a:pt x="165481" y="4060444"/>
                  </a:lnTo>
                  <a:lnTo>
                    <a:pt x="165481" y="4054094"/>
                  </a:lnTo>
                  <a:lnTo>
                    <a:pt x="165481" y="4060444"/>
                  </a:lnTo>
                  <a:cubicBezTo>
                    <a:pt x="74168" y="4060444"/>
                    <a:pt x="0" y="3986530"/>
                    <a:pt x="0" y="3895344"/>
                  </a:cubicBezTo>
                  <a:lnTo>
                    <a:pt x="0" y="165100"/>
                  </a:lnTo>
                  <a:lnTo>
                    <a:pt x="6350" y="165100"/>
                  </a:lnTo>
                  <a:lnTo>
                    <a:pt x="0" y="165100"/>
                  </a:lnTo>
                  <a:moveTo>
                    <a:pt x="12700" y="165100"/>
                  </a:moveTo>
                  <a:lnTo>
                    <a:pt x="12700" y="3895344"/>
                  </a:lnTo>
                  <a:lnTo>
                    <a:pt x="6350" y="3895344"/>
                  </a:lnTo>
                  <a:lnTo>
                    <a:pt x="12700" y="3895344"/>
                  </a:lnTo>
                  <a:cubicBezTo>
                    <a:pt x="12700" y="3979545"/>
                    <a:pt x="81026" y="4047744"/>
                    <a:pt x="165481" y="4047744"/>
                  </a:cubicBezTo>
                  <a:lnTo>
                    <a:pt x="10527412" y="4047744"/>
                  </a:lnTo>
                  <a:cubicBezTo>
                    <a:pt x="10611739" y="4047744"/>
                    <a:pt x="10680192" y="3979545"/>
                    <a:pt x="10680192" y="3895344"/>
                  </a:cubicBezTo>
                  <a:lnTo>
                    <a:pt x="10680192" y="165100"/>
                  </a:lnTo>
                  <a:cubicBezTo>
                    <a:pt x="10680192" y="80899"/>
                    <a:pt x="10611866" y="12700"/>
                    <a:pt x="10527412" y="12700"/>
                  </a:cubicBezTo>
                  <a:lnTo>
                    <a:pt x="165481" y="12700"/>
                  </a:lnTo>
                  <a:lnTo>
                    <a:pt x="165481" y="6350"/>
                  </a:lnTo>
                  <a:lnTo>
                    <a:pt x="165481" y="12700"/>
                  </a:lnTo>
                  <a:cubicBezTo>
                    <a:pt x="81026" y="12700"/>
                    <a:pt x="12700" y="80899"/>
                    <a:pt x="12700" y="165100"/>
                  </a:cubicBezTo>
                  <a:close/>
                </a:path>
              </a:pathLst>
            </a:custGeom>
            <a:solidFill>
              <a:srgbClr val="B2D4E5"/>
            </a:solidFill>
          </p:spPr>
          <p:txBody>
            <a:bodyPr/>
            <a:lstStyle/>
            <a:p>
              <a:endParaRPr lang="en-US"/>
            </a:p>
          </p:txBody>
        </p:sp>
      </p:grpSp>
      <p:sp>
        <p:nvSpPr>
          <p:cNvPr id="9" name="TextBox 9"/>
          <p:cNvSpPr txBox="1"/>
          <p:nvPr/>
        </p:nvSpPr>
        <p:spPr>
          <a:xfrm>
            <a:off x="1285280" y="2752279"/>
            <a:ext cx="3721299" cy="493662"/>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Semántica limitada</a:t>
            </a:r>
          </a:p>
        </p:txBody>
      </p:sp>
      <p:sp>
        <p:nvSpPr>
          <p:cNvPr id="10" name="TextBox 10"/>
          <p:cNvSpPr txBox="1"/>
          <p:nvPr/>
        </p:nvSpPr>
        <p:spPr>
          <a:xfrm>
            <a:off x="1285280" y="3330327"/>
            <a:ext cx="7423994"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HTML4 carecía de una semántica clara para muchos elementos, lo que dificultaba la comprensión del contenido por parte de los navegadores y los motores de búsqueda.</a:t>
            </a:r>
          </a:p>
        </p:txBody>
      </p:sp>
      <p:grpSp>
        <p:nvGrpSpPr>
          <p:cNvPr id="11" name="Group 11"/>
          <p:cNvGrpSpPr/>
          <p:nvPr/>
        </p:nvGrpSpPr>
        <p:grpSpPr>
          <a:xfrm>
            <a:off x="9281071" y="2483049"/>
            <a:ext cx="8019604" cy="3045321"/>
            <a:chOff x="0" y="0"/>
            <a:chExt cx="10692805" cy="4060428"/>
          </a:xfrm>
        </p:grpSpPr>
        <p:sp>
          <p:nvSpPr>
            <p:cNvPr id="12" name="Freeform 12"/>
            <p:cNvSpPr/>
            <p:nvPr/>
          </p:nvSpPr>
          <p:spPr>
            <a:xfrm>
              <a:off x="6350" y="6350"/>
              <a:ext cx="10680192" cy="4047744"/>
            </a:xfrm>
            <a:custGeom>
              <a:avLst/>
              <a:gdLst/>
              <a:ahLst/>
              <a:cxnLst/>
              <a:rect l="l" t="t" r="r" b="b"/>
              <a:pathLst>
                <a:path w="10680192" h="4047744">
                  <a:moveTo>
                    <a:pt x="0" y="158750"/>
                  </a:moveTo>
                  <a:cubicBezTo>
                    <a:pt x="0" y="71120"/>
                    <a:pt x="71247" y="0"/>
                    <a:pt x="159131" y="0"/>
                  </a:cubicBezTo>
                  <a:lnTo>
                    <a:pt x="10521062" y="0"/>
                  </a:lnTo>
                  <a:cubicBezTo>
                    <a:pt x="10608945" y="0"/>
                    <a:pt x="10680192" y="71120"/>
                    <a:pt x="10680192" y="158750"/>
                  </a:cubicBezTo>
                  <a:lnTo>
                    <a:pt x="10680192" y="3888994"/>
                  </a:lnTo>
                  <a:cubicBezTo>
                    <a:pt x="10680192" y="3976751"/>
                    <a:pt x="10608945" y="4047744"/>
                    <a:pt x="10521062" y="4047744"/>
                  </a:cubicBezTo>
                  <a:lnTo>
                    <a:pt x="159131" y="4047744"/>
                  </a:lnTo>
                  <a:cubicBezTo>
                    <a:pt x="71247" y="4047744"/>
                    <a:pt x="0" y="3976624"/>
                    <a:pt x="0" y="3888994"/>
                  </a:cubicBezTo>
                  <a:close/>
                </a:path>
              </a:pathLst>
            </a:custGeom>
            <a:solidFill>
              <a:srgbClr val="CCEEFF"/>
            </a:solidFill>
          </p:spPr>
          <p:txBody>
            <a:bodyPr/>
            <a:lstStyle/>
            <a:p>
              <a:endParaRPr lang="en-US"/>
            </a:p>
          </p:txBody>
        </p:sp>
        <p:sp>
          <p:nvSpPr>
            <p:cNvPr id="13" name="Freeform 13"/>
            <p:cNvSpPr/>
            <p:nvPr/>
          </p:nvSpPr>
          <p:spPr>
            <a:xfrm>
              <a:off x="0" y="0"/>
              <a:ext cx="10692892" cy="4060444"/>
            </a:xfrm>
            <a:custGeom>
              <a:avLst/>
              <a:gdLst/>
              <a:ahLst/>
              <a:cxnLst/>
              <a:rect l="l" t="t" r="r" b="b"/>
              <a:pathLst>
                <a:path w="10692892" h="4060444">
                  <a:moveTo>
                    <a:pt x="0" y="165100"/>
                  </a:moveTo>
                  <a:cubicBezTo>
                    <a:pt x="0" y="73914"/>
                    <a:pt x="74041" y="0"/>
                    <a:pt x="165481" y="0"/>
                  </a:cubicBezTo>
                  <a:lnTo>
                    <a:pt x="10527412" y="0"/>
                  </a:lnTo>
                  <a:lnTo>
                    <a:pt x="10527412" y="6350"/>
                  </a:lnTo>
                  <a:lnTo>
                    <a:pt x="10527412" y="0"/>
                  </a:lnTo>
                  <a:cubicBezTo>
                    <a:pt x="10618724" y="0"/>
                    <a:pt x="10692892" y="73914"/>
                    <a:pt x="10692892" y="165100"/>
                  </a:cubicBezTo>
                  <a:lnTo>
                    <a:pt x="10686542" y="165100"/>
                  </a:lnTo>
                  <a:lnTo>
                    <a:pt x="10692892" y="165100"/>
                  </a:lnTo>
                  <a:lnTo>
                    <a:pt x="10692892" y="3895344"/>
                  </a:lnTo>
                  <a:lnTo>
                    <a:pt x="10686542" y="3895344"/>
                  </a:lnTo>
                  <a:lnTo>
                    <a:pt x="10692892" y="3895344"/>
                  </a:lnTo>
                  <a:cubicBezTo>
                    <a:pt x="10692892" y="3986530"/>
                    <a:pt x="10618851" y="4060444"/>
                    <a:pt x="10527412" y="4060444"/>
                  </a:cubicBezTo>
                  <a:lnTo>
                    <a:pt x="10527412" y="4054094"/>
                  </a:lnTo>
                  <a:lnTo>
                    <a:pt x="10527412" y="4060444"/>
                  </a:lnTo>
                  <a:lnTo>
                    <a:pt x="165481" y="4060444"/>
                  </a:lnTo>
                  <a:lnTo>
                    <a:pt x="165481" y="4054094"/>
                  </a:lnTo>
                  <a:lnTo>
                    <a:pt x="165481" y="4060444"/>
                  </a:lnTo>
                  <a:cubicBezTo>
                    <a:pt x="74168" y="4060444"/>
                    <a:pt x="0" y="3986530"/>
                    <a:pt x="0" y="3895344"/>
                  </a:cubicBezTo>
                  <a:lnTo>
                    <a:pt x="0" y="165100"/>
                  </a:lnTo>
                  <a:lnTo>
                    <a:pt x="6350" y="165100"/>
                  </a:lnTo>
                  <a:lnTo>
                    <a:pt x="0" y="165100"/>
                  </a:lnTo>
                  <a:moveTo>
                    <a:pt x="12700" y="165100"/>
                  </a:moveTo>
                  <a:lnTo>
                    <a:pt x="12700" y="3895344"/>
                  </a:lnTo>
                  <a:lnTo>
                    <a:pt x="6350" y="3895344"/>
                  </a:lnTo>
                  <a:lnTo>
                    <a:pt x="12700" y="3895344"/>
                  </a:lnTo>
                  <a:cubicBezTo>
                    <a:pt x="12700" y="3979545"/>
                    <a:pt x="81026" y="4047744"/>
                    <a:pt x="165481" y="4047744"/>
                  </a:cubicBezTo>
                  <a:lnTo>
                    <a:pt x="10527412" y="4047744"/>
                  </a:lnTo>
                  <a:cubicBezTo>
                    <a:pt x="10611739" y="4047744"/>
                    <a:pt x="10680192" y="3979545"/>
                    <a:pt x="10680192" y="3895344"/>
                  </a:cubicBezTo>
                  <a:lnTo>
                    <a:pt x="10680192" y="165100"/>
                  </a:lnTo>
                  <a:cubicBezTo>
                    <a:pt x="10680192" y="80899"/>
                    <a:pt x="10611866" y="12700"/>
                    <a:pt x="10527412" y="12700"/>
                  </a:cubicBezTo>
                  <a:lnTo>
                    <a:pt x="165481" y="12700"/>
                  </a:lnTo>
                  <a:lnTo>
                    <a:pt x="165481" y="6350"/>
                  </a:lnTo>
                  <a:lnTo>
                    <a:pt x="165481" y="12700"/>
                  </a:lnTo>
                  <a:cubicBezTo>
                    <a:pt x="81026" y="12700"/>
                    <a:pt x="12700" y="80899"/>
                    <a:pt x="12700" y="165100"/>
                  </a:cubicBezTo>
                  <a:close/>
                </a:path>
              </a:pathLst>
            </a:custGeom>
            <a:solidFill>
              <a:srgbClr val="B2D4E5"/>
            </a:solidFill>
          </p:spPr>
          <p:txBody>
            <a:bodyPr/>
            <a:lstStyle/>
            <a:p>
              <a:endParaRPr lang="en-US"/>
            </a:p>
          </p:txBody>
        </p:sp>
      </p:grpSp>
      <p:sp>
        <p:nvSpPr>
          <p:cNvPr id="14" name="TextBox 14"/>
          <p:cNvSpPr txBox="1"/>
          <p:nvPr/>
        </p:nvSpPr>
        <p:spPr>
          <a:xfrm>
            <a:off x="9578876" y="2752279"/>
            <a:ext cx="3864322" cy="493662"/>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Accesibilidad limitada</a:t>
            </a:r>
          </a:p>
        </p:txBody>
      </p:sp>
      <p:sp>
        <p:nvSpPr>
          <p:cNvPr id="15" name="TextBox 15"/>
          <p:cNvSpPr txBox="1"/>
          <p:nvPr/>
        </p:nvSpPr>
        <p:spPr>
          <a:xfrm>
            <a:off x="9578876" y="3330327"/>
            <a:ext cx="7423994"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La accesibilidad para personas con discapacidades era un problema en HTML4. Faltaban elementos y atributos específicos para mejorar la experiencia de los usuarios con necesidades especiales.</a:t>
            </a:r>
          </a:p>
        </p:txBody>
      </p:sp>
      <p:grpSp>
        <p:nvGrpSpPr>
          <p:cNvPr id="16" name="Group 16"/>
          <p:cNvGrpSpPr/>
          <p:nvPr/>
        </p:nvGrpSpPr>
        <p:grpSpPr>
          <a:xfrm>
            <a:off x="987475" y="5802362"/>
            <a:ext cx="8019604" cy="3498949"/>
            <a:chOff x="0" y="0"/>
            <a:chExt cx="10692805" cy="4665265"/>
          </a:xfrm>
        </p:grpSpPr>
        <p:sp>
          <p:nvSpPr>
            <p:cNvPr id="17" name="Freeform 17"/>
            <p:cNvSpPr/>
            <p:nvPr/>
          </p:nvSpPr>
          <p:spPr>
            <a:xfrm>
              <a:off x="6350" y="6350"/>
              <a:ext cx="10680065" cy="4652518"/>
            </a:xfrm>
            <a:custGeom>
              <a:avLst/>
              <a:gdLst/>
              <a:ahLst/>
              <a:cxnLst/>
              <a:rect l="l" t="t" r="r" b="b"/>
              <a:pathLst>
                <a:path w="10680065" h="4652518">
                  <a:moveTo>
                    <a:pt x="0" y="158750"/>
                  </a:moveTo>
                  <a:cubicBezTo>
                    <a:pt x="0" y="71120"/>
                    <a:pt x="71247" y="0"/>
                    <a:pt x="159004" y="0"/>
                  </a:cubicBezTo>
                  <a:lnTo>
                    <a:pt x="10521061" y="0"/>
                  </a:lnTo>
                  <a:cubicBezTo>
                    <a:pt x="10608945" y="0"/>
                    <a:pt x="10680065" y="71120"/>
                    <a:pt x="10680065" y="158750"/>
                  </a:cubicBezTo>
                  <a:lnTo>
                    <a:pt x="10680065" y="4493768"/>
                  </a:lnTo>
                  <a:cubicBezTo>
                    <a:pt x="10680065" y="4581525"/>
                    <a:pt x="10608818" y="4652518"/>
                    <a:pt x="10521061" y="4652518"/>
                  </a:cubicBezTo>
                  <a:lnTo>
                    <a:pt x="159004" y="4652518"/>
                  </a:lnTo>
                  <a:cubicBezTo>
                    <a:pt x="71120" y="4652518"/>
                    <a:pt x="0" y="4581398"/>
                    <a:pt x="0" y="4493768"/>
                  </a:cubicBezTo>
                  <a:close/>
                </a:path>
              </a:pathLst>
            </a:custGeom>
            <a:solidFill>
              <a:srgbClr val="CCEEFF"/>
            </a:solidFill>
          </p:spPr>
          <p:txBody>
            <a:bodyPr/>
            <a:lstStyle/>
            <a:p>
              <a:endParaRPr lang="en-US"/>
            </a:p>
          </p:txBody>
        </p:sp>
        <p:sp>
          <p:nvSpPr>
            <p:cNvPr id="18" name="Freeform 18"/>
            <p:cNvSpPr/>
            <p:nvPr/>
          </p:nvSpPr>
          <p:spPr>
            <a:xfrm>
              <a:off x="0" y="0"/>
              <a:ext cx="10692765" cy="4665218"/>
            </a:xfrm>
            <a:custGeom>
              <a:avLst/>
              <a:gdLst/>
              <a:ahLst/>
              <a:cxnLst/>
              <a:rect l="l" t="t" r="r" b="b"/>
              <a:pathLst>
                <a:path w="10692765" h="4665218">
                  <a:moveTo>
                    <a:pt x="0" y="165100"/>
                  </a:moveTo>
                  <a:cubicBezTo>
                    <a:pt x="0" y="73914"/>
                    <a:pt x="74041" y="0"/>
                    <a:pt x="165354" y="0"/>
                  </a:cubicBezTo>
                  <a:lnTo>
                    <a:pt x="10527411" y="0"/>
                  </a:lnTo>
                  <a:lnTo>
                    <a:pt x="10527411" y="6350"/>
                  </a:lnTo>
                  <a:lnTo>
                    <a:pt x="10527411" y="0"/>
                  </a:lnTo>
                  <a:cubicBezTo>
                    <a:pt x="10618724" y="0"/>
                    <a:pt x="10692765" y="73914"/>
                    <a:pt x="10692765" y="165100"/>
                  </a:cubicBezTo>
                  <a:lnTo>
                    <a:pt x="10686415" y="165100"/>
                  </a:lnTo>
                  <a:lnTo>
                    <a:pt x="10692765" y="165100"/>
                  </a:lnTo>
                  <a:lnTo>
                    <a:pt x="10692765" y="4500118"/>
                  </a:lnTo>
                  <a:lnTo>
                    <a:pt x="10686415" y="4500118"/>
                  </a:lnTo>
                  <a:lnTo>
                    <a:pt x="10692765" y="4500118"/>
                  </a:lnTo>
                  <a:cubicBezTo>
                    <a:pt x="10692765" y="4591304"/>
                    <a:pt x="10618724" y="4665218"/>
                    <a:pt x="10527411" y="4665218"/>
                  </a:cubicBezTo>
                  <a:lnTo>
                    <a:pt x="10527411" y="4658868"/>
                  </a:lnTo>
                  <a:lnTo>
                    <a:pt x="10527411" y="4665218"/>
                  </a:lnTo>
                  <a:lnTo>
                    <a:pt x="165354" y="4665218"/>
                  </a:lnTo>
                  <a:lnTo>
                    <a:pt x="165354" y="4658868"/>
                  </a:lnTo>
                  <a:lnTo>
                    <a:pt x="165354" y="4665218"/>
                  </a:lnTo>
                  <a:cubicBezTo>
                    <a:pt x="74041" y="4665218"/>
                    <a:pt x="0" y="4591304"/>
                    <a:pt x="0" y="4500118"/>
                  </a:cubicBezTo>
                  <a:lnTo>
                    <a:pt x="0" y="165100"/>
                  </a:lnTo>
                  <a:lnTo>
                    <a:pt x="6350" y="165100"/>
                  </a:lnTo>
                  <a:lnTo>
                    <a:pt x="0" y="165100"/>
                  </a:lnTo>
                  <a:moveTo>
                    <a:pt x="12700" y="165100"/>
                  </a:moveTo>
                  <a:lnTo>
                    <a:pt x="12700" y="4500118"/>
                  </a:lnTo>
                  <a:lnTo>
                    <a:pt x="6350" y="4500118"/>
                  </a:lnTo>
                  <a:lnTo>
                    <a:pt x="12700" y="4500118"/>
                  </a:lnTo>
                  <a:cubicBezTo>
                    <a:pt x="12700" y="4584319"/>
                    <a:pt x="81026" y="4652518"/>
                    <a:pt x="165354" y="4652518"/>
                  </a:cubicBezTo>
                  <a:lnTo>
                    <a:pt x="10527411" y="4652518"/>
                  </a:lnTo>
                  <a:cubicBezTo>
                    <a:pt x="10611739" y="4652518"/>
                    <a:pt x="10680065" y="4584319"/>
                    <a:pt x="10680065" y="4500118"/>
                  </a:cubicBezTo>
                  <a:lnTo>
                    <a:pt x="10680065" y="165100"/>
                  </a:lnTo>
                  <a:cubicBezTo>
                    <a:pt x="10680065" y="80899"/>
                    <a:pt x="10611739" y="12700"/>
                    <a:pt x="10527411" y="12700"/>
                  </a:cubicBezTo>
                  <a:lnTo>
                    <a:pt x="165354" y="12700"/>
                  </a:lnTo>
                  <a:lnTo>
                    <a:pt x="165354" y="6350"/>
                  </a:lnTo>
                  <a:lnTo>
                    <a:pt x="165354" y="12700"/>
                  </a:lnTo>
                  <a:cubicBezTo>
                    <a:pt x="81026" y="12700"/>
                    <a:pt x="12700" y="80899"/>
                    <a:pt x="12700" y="165100"/>
                  </a:cubicBezTo>
                  <a:close/>
                </a:path>
              </a:pathLst>
            </a:custGeom>
            <a:solidFill>
              <a:srgbClr val="B2D4E5"/>
            </a:solidFill>
          </p:spPr>
          <p:txBody>
            <a:bodyPr/>
            <a:lstStyle/>
            <a:p>
              <a:endParaRPr lang="en-US"/>
            </a:p>
          </p:txBody>
        </p:sp>
      </p:grpSp>
      <p:sp>
        <p:nvSpPr>
          <p:cNvPr id="19" name="TextBox 19"/>
          <p:cNvSpPr txBox="1"/>
          <p:nvPr/>
        </p:nvSpPr>
        <p:spPr>
          <a:xfrm>
            <a:off x="1285280" y="6071592"/>
            <a:ext cx="5813524" cy="493663"/>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Soporte limitado para multimedia</a:t>
            </a:r>
          </a:p>
        </p:txBody>
      </p:sp>
      <p:sp>
        <p:nvSpPr>
          <p:cNvPr id="20" name="TextBox 20"/>
          <p:cNvSpPr txBox="1"/>
          <p:nvPr/>
        </p:nvSpPr>
        <p:spPr>
          <a:xfrm>
            <a:off x="1285280" y="6649641"/>
            <a:ext cx="7423994"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HTML4 tenía un soporte limitado para multimedia, como audio y video, lo que requería el uso de complementos y técnicas complejas para integrar estos elementos.</a:t>
            </a:r>
          </a:p>
        </p:txBody>
      </p:sp>
      <p:grpSp>
        <p:nvGrpSpPr>
          <p:cNvPr id="21" name="Group 21"/>
          <p:cNvGrpSpPr/>
          <p:nvPr/>
        </p:nvGrpSpPr>
        <p:grpSpPr>
          <a:xfrm>
            <a:off x="9281071" y="5802362"/>
            <a:ext cx="8019604" cy="3498949"/>
            <a:chOff x="0" y="0"/>
            <a:chExt cx="10692805" cy="4665265"/>
          </a:xfrm>
        </p:grpSpPr>
        <p:sp>
          <p:nvSpPr>
            <p:cNvPr id="22" name="Freeform 22"/>
            <p:cNvSpPr/>
            <p:nvPr/>
          </p:nvSpPr>
          <p:spPr>
            <a:xfrm>
              <a:off x="6350" y="6350"/>
              <a:ext cx="10680065" cy="4652518"/>
            </a:xfrm>
            <a:custGeom>
              <a:avLst/>
              <a:gdLst/>
              <a:ahLst/>
              <a:cxnLst/>
              <a:rect l="l" t="t" r="r" b="b"/>
              <a:pathLst>
                <a:path w="10680065" h="4652518">
                  <a:moveTo>
                    <a:pt x="0" y="158750"/>
                  </a:moveTo>
                  <a:cubicBezTo>
                    <a:pt x="0" y="71120"/>
                    <a:pt x="71247" y="0"/>
                    <a:pt x="159004" y="0"/>
                  </a:cubicBezTo>
                  <a:lnTo>
                    <a:pt x="10521061" y="0"/>
                  </a:lnTo>
                  <a:cubicBezTo>
                    <a:pt x="10608945" y="0"/>
                    <a:pt x="10680065" y="71120"/>
                    <a:pt x="10680065" y="158750"/>
                  </a:cubicBezTo>
                  <a:lnTo>
                    <a:pt x="10680065" y="4493768"/>
                  </a:lnTo>
                  <a:cubicBezTo>
                    <a:pt x="10680065" y="4581525"/>
                    <a:pt x="10608818" y="4652518"/>
                    <a:pt x="10521061" y="4652518"/>
                  </a:cubicBezTo>
                  <a:lnTo>
                    <a:pt x="159004" y="4652518"/>
                  </a:lnTo>
                  <a:cubicBezTo>
                    <a:pt x="71120" y="4652518"/>
                    <a:pt x="0" y="4581398"/>
                    <a:pt x="0" y="4493768"/>
                  </a:cubicBezTo>
                  <a:close/>
                </a:path>
              </a:pathLst>
            </a:custGeom>
            <a:solidFill>
              <a:srgbClr val="CCEEFF"/>
            </a:solidFill>
          </p:spPr>
          <p:txBody>
            <a:bodyPr/>
            <a:lstStyle/>
            <a:p>
              <a:endParaRPr lang="en-US"/>
            </a:p>
          </p:txBody>
        </p:sp>
        <p:sp>
          <p:nvSpPr>
            <p:cNvPr id="23" name="Freeform 23"/>
            <p:cNvSpPr/>
            <p:nvPr/>
          </p:nvSpPr>
          <p:spPr>
            <a:xfrm>
              <a:off x="0" y="0"/>
              <a:ext cx="10692765" cy="4665218"/>
            </a:xfrm>
            <a:custGeom>
              <a:avLst/>
              <a:gdLst/>
              <a:ahLst/>
              <a:cxnLst/>
              <a:rect l="l" t="t" r="r" b="b"/>
              <a:pathLst>
                <a:path w="10692765" h="4665218">
                  <a:moveTo>
                    <a:pt x="0" y="165100"/>
                  </a:moveTo>
                  <a:cubicBezTo>
                    <a:pt x="0" y="73914"/>
                    <a:pt x="74041" y="0"/>
                    <a:pt x="165354" y="0"/>
                  </a:cubicBezTo>
                  <a:lnTo>
                    <a:pt x="10527411" y="0"/>
                  </a:lnTo>
                  <a:lnTo>
                    <a:pt x="10527411" y="6350"/>
                  </a:lnTo>
                  <a:lnTo>
                    <a:pt x="10527411" y="0"/>
                  </a:lnTo>
                  <a:cubicBezTo>
                    <a:pt x="10618724" y="0"/>
                    <a:pt x="10692765" y="73914"/>
                    <a:pt x="10692765" y="165100"/>
                  </a:cubicBezTo>
                  <a:lnTo>
                    <a:pt x="10686415" y="165100"/>
                  </a:lnTo>
                  <a:lnTo>
                    <a:pt x="10692765" y="165100"/>
                  </a:lnTo>
                  <a:lnTo>
                    <a:pt x="10692765" y="4500118"/>
                  </a:lnTo>
                  <a:lnTo>
                    <a:pt x="10686415" y="4500118"/>
                  </a:lnTo>
                  <a:lnTo>
                    <a:pt x="10692765" y="4500118"/>
                  </a:lnTo>
                  <a:cubicBezTo>
                    <a:pt x="10692765" y="4591304"/>
                    <a:pt x="10618724" y="4665218"/>
                    <a:pt x="10527411" y="4665218"/>
                  </a:cubicBezTo>
                  <a:lnTo>
                    <a:pt x="10527411" y="4658868"/>
                  </a:lnTo>
                  <a:lnTo>
                    <a:pt x="10527411" y="4665218"/>
                  </a:lnTo>
                  <a:lnTo>
                    <a:pt x="165354" y="4665218"/>
                  </a:lnTo>
                  <a:lnTo>
                    <a:pt x="165354" y="4658868"/>
                  </a:lnTo>
                  <a:lnTo>
                    <a:pt x="165354" y="4665218"/>
                  </a:lnTo>
                  <a:cubicBezTo>
                    <a:pt x="74041" y="4665218"/>
                    <a:pt x="0" y="4591304"/>
                    <a:pt x="0" y="4500118"/>
                  </a:cubicBezTo>
                  <a:lnTo>
                    <a:pt x="0" y="165100"/>
                  </a:lnTo>
                  <a:lnTo>
                    <a:pt x="6350" y="165100"/>
                  </a:lnTo>
                  <a:lnTo>
                    <a:pt x="0" y="165100"/>
                  </a:lnTo>
                  <a:moveTo>
                    <a:pt x="12700" y="165100"/>
                  </a:moveTo>
                  <a:lnTo>
                    <a:pt x="12700" y="4500118"/>
                  </a:lnTo>
                  <a:lnTo>
                    <a:pt x="6350" y="4500118"/>
                  </a:lnTo>
                  <a:lnTo>
                    <a:pt x="12700" y="4500118"/>
                  </a:lnTo>
                  <a:cubicBezTo>
                    <a:pt x="12700" y="4584319"/>
                    <a:pt x="81026" y="4652518"/>
                    <a:pt x="165354" y="4652518"/>
                  </a:cubicBezTo>
                  <a:lnTo>
                    <a:pt x="10527411" y="4652518"/>
                  </a:lnTo>
                  <a:cubicBezTo>
                    <a:pt x="10611739" y="4652518"/>
                    <a:pt x="10680065" y="4584319"/>
                    <a:pt x="10680065" y="4500118"/>
                  </a:cubicBezTo>
                  <a:lnTo>
                    <a:pt x="10680065" y="165100"/>
                  </a:lnTo>
                  <a:cubicBezTo>
                    <a:pt x="10680065" y="80899"/>
                    <a:pt x="10611739" y="12700"/>
                    <a:pt x="10527411" y="12700"/>
                  </a:cubicBezTo>
                  <a:lnTo>
                    <a:pt x="165354" y="12700"/>
                  </a:lnTo>
                  <a:lnTo>
                    <a:pt x="165354" y="6350"/>
                  </a:lnTo>
                  <a:lnTo>
                    <a:pt x="165354" y="12700"/>
                  </a:lnTo>
                  <a:cubicBezTo>
                    <a:pt x="81026" y="12700"/>
                    <a:pt x="12700" y="80899"/>
                    <a:pt x="12700" y="165100"/>
                  </a:cubicBezTo>
                  <a:close/>
                </a:path>
              </a:pathLst>
            </a:custGeom>
            <a:solidFill>
              <a:srgbClr val="B2D4E5"/>
            </a:solidFill>
          </p:spPr>
          <p:txBody>
            <a:bodyPr/>
            <a:lstStyle/>
            <a:p>
              <a:endParaRPr lang="en-US"/>
            </a:p>
          </p:txBody>
        </p:sp>
      </p:grpSp>
      <p:sp>
        <p:nvSpPr>
          <p:cNvPr id="24" name="TextBox 24"/>
          <p:cNvSpPr txBox="1"/>
          <p:nvPr/>
        </p:nvSpPr>
        <p:spPr>
          <a:xfrm>
            <a:off x="9578876" y="6071592"/>
            <a:ext cx="6863804" cy="493663"/>
          </a:xfrm>
          <a:prstGeom prst="rect">
            <a:avLst/>
          </a:prstGeom>
        </p:spPr>
        <p:txBody>
          <a:bodyPr lIns="0" tIns="0" rIns="0" bIns="0" rtlCol="0" anchor="t">
            <a:spAutoFit/>
          </a:bodyPr>
          <a:lstStyle/>
          <a:p>
            <a:pPr algn="l">
              <a:lnSpc>
                <a:spcPts val="3625"/>
              </a:lnSpc>
            </a:pPr>
            <a:r>
              <a:rPr lang="en-US" sz="2874" b="1">
                <a:solidFill>
                  <a:srgbClr val="272525"/>
                </a:solidFill>
                <a:latin typeface="Arimo Bold"/>
                <a:ea typeface="Arimo Bold"/>
                <a:cs typeface="Arimo Bold"/>
                <a:sym typeface="Arimo Bold"/>
              </a:rPr>
              <a:t>Falta de soporte para nuevas tecnologías</a:t>
            </a:r>
          </a:p>
        </p:txBody>
      </p:sp>
      <p:sp>
        <p:nvSpPr>
          <p:cNvPr id="25" name="TextBox 25"/>
          <p:cNvSpPr txBox="1"/>
          <p:nvPr/>
        </p:nvSpPr>
        <p:spPr>
          <a:xfrm>
            <a:off x="9578876" y="6649641"/>
            <a:ext cx="7423994" cy="2353866"/>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El avance de las tecnologías web, como las aplicaciones web y los dispositivos móviles, hacía que HTML4 se volviera obsoleto. Se necesitaba un lenguaje más moderno y flexible para satisfacer las necesidades de la web en evolución.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840489" y="394097"/>
            <a:ext cx="7237511" cy="888801"/>
          </a:xfrm>
          <a:prstGeom prst="rect">
            <a:avLst/>
          </a:prstGeom>
        </p:spPr>
        <p:txBody>
          <a:bodyPr lIns="0" tIns="0" rIns="0" bIns="0" rtlCol="0" anchor="t">
            <a:spAutoFit/>
          </a:bodyPr>
          <a:lstStyle/>
          <a:p>
            <a:pPr algn="l">
              <a:lnSpc>
                <a:spcPts val="6562"/>
              </a:lnSpc>
            </a:pPr>
            <a:r>
              <a:rPr lang="en-US" sz="5250" b="1">
                <a:solidFill>
                  <a:srgbClr val="000000"/>
                </a:solidFill>
                <a:latin typeface="Arimo Bold"/>
                <a:ea typeface="Arimo Bold"/>
                <a:cs typeface="Arimo Bold"/>
                <a:sym typeface="Arimo Bold"/>
              </a:rPr>
              <a:t>Surgimiento de HTML5</a:t>
            </a:r>
          </a:p>
        </p:txBody>
      </p:sp>
      <p:sp>
        <p:nvSpPr>
          <p:cNvPr id="7" name="Freeform 7" descr="preencoded.png"/>
          <p:cNvSpPr/>
          <p:nvPr/>
        </p:nvSpPr>
        <p:spPr>
          <a:xfrm>
            <a:off x="7755285" y="2054424"/>
            <a:ext cx="641002" cy="641002"/>
          </a:xfrm>
          <a:custGeom>
            <a:avLst/>
            <a:gdLst/>
            <a:ahLst/>
            <a:cxnLst/>
            <a:rect l="l" t="t" r="r" b="b"/>
            <a:pathLst>
              <a:path w="641002" h="641002">
                <a:moveTo>
                  <a:pt x="0" y="0"/>
                </a:moveTo>
                <a:lnTo>
                  <a:pt x="641002" y="0"/>
                </a:lnTo>
                <a:lnTo>
                  <a:pt x="641002" y="641002"/>
                </a:lnTo>
                <a:lnTo>
                  <a:pt x="0" y="641002"/>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7755285" y="2923134"/>
            <a:ext cx="3365152" cy="449164"/>
          </a:xfrm>
          <a:prstGeom prst="rect">
            <a:avLst/>
          </a:prstGeom>
        </p:spPr>
        <p:txBody>
          <a:bodyPr lIns="0" tIns="0" rIns="0" bIns="0" rtlCol="0" anchor="t">
            <a:spAutoFit/>
          </a:bodyPr>
          <a:lstStyle/>
          <a:p>
            <a:pPr algn="l">
              <a:lnSpc>
                <a:spcPts val="3249"/>
              </a:lnSpc>
            </a:pPr>
            <a:r>
              <a:rPr lang="en-US" sz="2625" b="1">
                <a:solidFill>
                  <a:srgbClr val="272525"/>
                </a:solidFill>
                <a:latin typeface="Arimo Bold"/>
                <a:ea typeface="Arimo Bold"/>
                <a:cs typeface="Arimo Bold"/>
                <a:sym typeface="Arimo Bold"/>
              </a:rPr>
              <a:t>Dispositivos móviles</a:t>
            </a:r>
          </a:p>
        </p:txBody>
      </p:sp>
      <p:sp>
        <p:nvSpPr>
          <p:cNvPr id="9" name="TextBox 9"/>
          <p:cNvSpPr txBox="1"/>
          <p:nvPr/>
        </p:nvSpPr>
        <p:spPr>
          <a:xfrm>
            <a:off x="7755285" y="3449836"/>
            <a:ext cx="4625429" cy="2127051"/>
          </a:xfrm>
          <a:prstGeom prst="rect">
            <a:avLst/>
          </a:prstGeom>
        </p:spPr>
        <p:txBody>
          <a:bodyPr lIns="0" tIns="0" rIns="0" bIns="0" rtlCol="0" anchor="t">
            <a:spAutoFit/>
          </a:bodyPr>
          <a:lstStyle/>
          <a:p>
            <a:pPr algn="l">
              <a:lnSpc>
                <a:spcPts val="3187"/>
              </a:lnSpc>
            </a:pPr>
            <a:r>
              <a:rPr lang="en-US" sz="2000">
                <a:solidFill>
                  <a:srgbClr val="272525"/>
                </a:solidFill>
                <a:latin typeface="Inter"/>
                <a:ea typeface="Inter"/>
                <a:cs typeface="Inter"/>
                <a:sym typeface="Inter"/>
              </a:rPr>
              <a:t>El auge de los dispositivos móviles hizo que se necesitara un lenguaje web que funcionara bien en pantallas pequeñas y diversos factores de forma.</a:t>
            </a:r>
          </a:p>
        </p:txBody>
      </p:sp>
      <p:sp>
        <p:nvSpPr>
          <p:cNvPr id="10" name="Freeform 10" descr="preencoded.png"/>
          <p:cNvSpPr/>
          <p:nvPr/>
        </p:nvSpPr>
        <p:spPr>
          <a:xfrm>
            <a:off x="12765286" y="2054424"/>
            <a:ext cx="641003" cy="641002"/>
          </a:xfrm>
          <a:custGeom>
            <a:avLst/>
            <a:gdLst/>
            <a:ahLst/>
            <a:cxnLst/>
            <a:rect l="l" t="t" r="r" b="b"/>
            <a:pathLst>
              <a:path w="641003" h="641002">
                <a:moveTo>
                  <a:pt x="0" y="0"/>
                </a:moveTo>
                <a:lnTo>
                  <a:pt x="641003" y="0"/>
                </a:lnTo>
                <a:lnTo>
                  <a:pt x="641003" y="641002"/>
                </a:lnTo>
                <a:lnTo>
                  <a:pt x="0" y="641002"/>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2765286" y="2923134"/>
            <a:ext cx="3365152" cy="449164"/>
          </a:xfrm>
          <a:prstGeom prst="rect">
            <a:avLst/>
          </a:prstGeom>
        </p:spPr>
        <p:txBody>
          <a:bodyPr lIns="0" tIns="0" rIns="0" bIns="0" rtlCol="0" anchor="t">
            <a:spAutoFit/>
          </a:bodyPr>
          <a:lstStyle/>
          <a:p>
            <a:pPr algn="l">
              <a:lnSpc>
                <a:spcPts val="3249"/>
              </a:lnSpc>
            </a:pPr>
            <a:r>
              <a:rPr lang="en-US" sz="2625" b="1">
                <a:solidFill>
                  <a:srgbClr val="272525"/>
                </a:solidFill>
                <a:latin typeface="Arimo Bold"/>
                <a:ea typeface="Arimo Bold"/>
                <a:cs typeface="Arimo Bold"/>
                <a:sym typeface="Arimo Bold"/>
              </a:rPr>
              <a:t>Aplicaciones web</a:t>
            </a:r>
          </a:p>
        </p:txBody>
      </p:sp>
      <p:sp>
        <p:nvSpPr>
          <p:cNvPr id="12" name="TextBox 12"/>
          <p:cNvSpPr txBox="1"/>
          <p:nvPr/>
        </p:nvSpPr>
        <p:spPr>
          <a:xfrm>
            <a:off x="12765286" y="3449836"/>
            <a:ext cx="4625429" cy="1716881"/>
          </a:xfrm>
          <a:prstGeom prst="rect">
            <a:avLst/>
          </a:prstGeom>
        </p:spPr>
        <p:txBody>
          <a:bodyPr lIns="0" tIns="0" rIns="0" bIns="0" rtlCol="0" anchor="t">
            <a:spAutoFit/>
          </a:bodyPr>
          <a:lstStyle/>
          <a:p>
            <a:pPr algn="l">
              <a:lnSpc>
                <a:spcPts val="3187"/>
              </a:lnSpc>
            </a:pPr>
            <a:r>
              <a:rPr lang="en-US" sz="2000">
                <a:solidFill>
                  <a:srgbClr val="272525"/>
                </a:solidFill>
                <a:latin typeface="Inter"/>
                <a:ea typeface="Inter"/>
                <a:cs typeface="Inter"/>
                <a:sym typeface="Inter"/>
              </a:rPr>
              <a:t>Las aplicaciones web se volvieron cada vez más complejas, requiriendo un lenguaje que permitiera una mayor interactividad y funcionalidad.</a:t>
            </a:r>
          </a:p>
        </p:txBody>
      </p:sp>
      <p:sp>
        <p:nvSpPr>
          <p:cNvPr id="13" name="Freeform 13" descr="preencoded.png"/>
          <p:cNvSpPr/>
          <p:nvPr/>
        </p:nvSpPr>
        <p:spPr>
          <a:xfrm>
            <a:off x="7755285" y="6346031"/>
            <a:ext cx="641002" cy="641002"/>
          </a:xfrm>
          <a:custGeom>
            <a:avLst/>
            <a:gdLst/>
            <a:ahLst/>
            <a:cxnLst/>
            <a:rect l="l" t="t" r="r" b="b"/>
            <a:pathLst>
              <a:path w="641002" h="641002">
                <a:moveTo>
                  <a:pt x="0" y="0"/>
                </a:moveTo>
                <a:lnTo>
                  <a:pt x="641002" y="0"/>
                </a:lnTo>
                <a:lnTo>
                  <a:pt x="641002" y="641003"/>
                </a:lnTo>
                <a:lnTo>
                  <a:pt x="0" y="641003"/>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7755285" y="7214741"/>
            <a:ext cx="3365152" cy="449164"/>
          </a:xfrm>
          <a:prstGeom prst="rect">
            <a:avLst/>
          </a:prstGeom>
        </p:spPr>
        <p:txBody>
          <a:bodyPr lIns="0" tIns="0" rIns="0" bIns="0" rtlCol="0" anchor="t">
            <a:spAutoFit/>
          </a:bodyPr>
          <a:lstStyle/>
          <a:p>
            <a:pPr algn="l">
              <a:lnSpc>
                <a:spcPts val="3249"/>
              </a:lnSpc>
            </a:pPr>
            <a:r>
              <a:rPr lang="en-US" sz="2625" b="1">
                <a:solidFill>
                  <a:srgbClr val="272525"/>
                </a:solidFill>
                <a:latin typeface="Arimo Bold"/>
                <a:ea typeface="Arimo Bold"/>
                <a:cs typeface="Arimo Bold"/>
                <a:sym typeface="Arimo Bold"/>
              </a:rPr>
              <a:t>Multimedia</a:t>
            </a:r>
          </a:p>
        </p:txBody>
      </p:sp>
      <p:sp>
        <p:nvSpPr>
          <p:cNvPr id="15" name="TextBox 15"/>
          <p:cNvSpPr txBox="1"/>
          <p:nvPr/>
        </p:nvSpPr>
        <p:spPr>
          <a:xfrm>
            <a:off x="7755285" y="7741444"/>
            <a:ext cx="4625429" cy="1716881"/>
          </a:xfrm>
          <a:prstGeom prst="rect">
            <a:avLst/>
          </a:prstGeom>
        </p:spPr>
        <p:txBody>
          <a:bodyPr lIns="0" tIns="0" rIns="0" bIns="0" rtlCol="0" anchor="t">
            <a:spAutoFit/>
          </a:bodyPr>
          <a:lstStyle/>
          <a:p>
            <a:pPr algn="l">
              <a:lnSpc>
                <a:spcPts val="3187"/>
              </a:lnSpc>
            </a:pPr>
            <a:r>
              <a:rPr lang="en-US" sz="2000">
                <a:solidFill>
                  <a:srgbClr val="272525"/>
                </a:solidFill>
                <a:latin typeface="Inter"/>
                <a:ea typeface="Inter"/>
                <a:cs typeface="Inter"/>
                <a:sym typeface="Inter"/>
              </a:rPr>
              <a:t>Los usuarios exigían una mejor experiencia multimedia, con soporte nativo para audio, video y otros elementos visuales.</a:t>
            </a:r>
          </a:p>
        </p:txBody>
      </p:sp>
      <p:sp>
        <p:nvSpPr>
          <p:cNvPr id="16" name="Freeform 16" descr="preencoded.png"/>
          <p:cNvSpPr/>
          <p:nvPr/>
        </p:nvSpPr>
        <p:spPr>
          <a:xfrm>
            <a:off x="12765286" y="6346031"/>
            <a:ext cx="641003" cy="641002"/>
          </a:xfrm>
          <a:custGeom>
            <a:avLst/>
            <a:gdLst/>
            <a:ahLst/>
            <a:cxnLst/>
            <a:rect l="l" t="t" r="r" b="b"/>
            <a:pathLst>
              <a:path w="641003" h="641002">
                <a:moveTo>
                  <a:pt x="0" y="0"/>
                </a:moveTo>
                <a:lnTo>
                  <a:pt x="641003" y="0"/>
                </a:lnTo>
                <a:lnTo>
                  <a:pt x="641003" y="641003"/>
                </a:lnTo>
                <a:lnTo>
                  <a:pt x="0" y="641003"/>
                </a:lnTo>
                <a:lnTo>
                  <a:pt x="0" y="0"/>
                </a:lnTo>
                <a:close/>
              </a:path>
            </a:pathLst>
          </a:custGeom>
          <a:blipFill>
            <a:blip r:embed="rId8"/>
            <a:stretch>
              <a:fillRect/>
            </a:stretch>
          </a:blipFill>
        </p:spPr>
        <p:txBody>
          <a:bodyPr/>
          <a:lstStyle/>
          <a:p>
            <a:endParaRPr lang="en-US"/>
          </a:p>
        </p:txBody>
      </p:sp>
      <p:sp>
        <p:nvSpPr>
          <p:cNvPr id="17" name="TextBox 17"/>
          <p:cNvSpPr txBox="1"/>
          <p:nvPr/>
        </p:nvSpPr>
        <p:spPr>
          <a:xfrm>
            <a:off x="12765286" y="7214741"/>
            <a:ext cx="3365152" cy="449164"/>
          </a:xfrm>
          <a:prstGeom prst="rect">
            <a:avLst/>
          </a:prstGeom>
        </p:spPr>
        <p:txBody>
          <a:bodyPr lIns="0" tIns="0" rIns="0" bIns="0" rtlCol="0" anchor="t">
            <a:spAutoFit/>
          </a:bodyPr>
          <a:lstStyle/>
          <a:p>
            <a:pPr algn="l">
              <a:lnSpc>
                <a:spcPts val="3249"/>
              </a:lnSpc>
            </a:pPr>
            <a:r>
              <a:rPr lang="en-US" sz="2625" b="1">
                <a:solidFill>
                  <a:srgbClr val="272525"/>
                </a:solidFill>
                <a:latin typeface="Arimo Bold"/>
                <a:ea typeface="Arimo Bold"/>
                <a:cs typeface="Arimo Bold"/>
                <a:sym typeface="Arimo Bold"/>
              </a:rPr>
              <a:t>Estándares abiertos</a:t>
            </a:r>
          </a:p>
        </p:txBody>
      </p:sp>
      <p:sp>
        <p:nvSpPr>
          <p:cNvPr id="18" name="TextBox 18"/>
          <p:cNvSpPr txBox="1"/>
          <p:nvPr/>
        </p:nvSpPr>
        <p:spPr>
          <a:xfrm>
            <a:off x="12765286" y="7741444"/>
            <a:ext cx="4625429" cy="1716881"/>
          </a:xfrm>
          <a:prstGeom prst="rect">
            <a:avLst/>
          </a:prstGeom>
        </p:spPr>
        <p:txBody>
          <a:bodyPr lIns="0" tIns="0" rIns="0" bIns="0" rtlCol="0" anchor="t">
            <a:spAutoFit/>
          </a:bodyPr>
          <a:lstStyle/>
          <a:p>
            <a:pPr algn="l">
              <a:lnSpc>
                <a:spcPts val="3187"/>
              </a:lnSpc>
            </a:pPr>
            <a:r>
              <a:rPr lang="en-US" sz="2000">
                <a:solidFill>
                  <a:srgbClr val="272525"/>
                </a:solidFill>
                <a:latin typeface="Inter"/>
                <a:ea typeface="Inter"/>
                <a:cs typeface="Inter"/>
                <a:sym typeface="Inter"/>
              </a:rPr>
              <a:t>El desarrollo de HTML5 se basó en la colaboración y la participación de la comunidad web, con el objetivo de crear un lenguaje abierto y flexible.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02791" y="868710"/>
            <a:ext cx="10372725" cy="894010"/>
          </a:xfrm>
          <a:prstGeom prst="rect">
            <a:avLst/>
          </a:prstGeom>
        </p:spPr>
        <p:txBody>
          <a:bodyPr lIns="0" tIns="0" rIns="0" bIns="0" rtlCol="0" anchor="t">
            <a:spAutoFit/>
          </a:bodyPr>
          <a:lstStyle/>
          <a:p>
            <a:pPr algn="l">
              <a:lnSpc>
                <a:spcPts val="6625"/>
              </a:lnSpc>
            </a:pPr>
            <a:r>
              <a:rPr lang="en-US" sz="5312" b="1">
                <a:solidFill>
                  <a:srgbClr val="000000"/>
                </a:solidFill>
                <a:latin typeface="Arimo Bold"/>
                <a:ea typeface="Arimo Bold"/>
                <a:cs typeface="Arimo Bold"/>
                <a:sym typeface="Arimo Bold"/>
              </a:rPr>
              <a:t>Nuevas características de HTML5</a:t>
            </a:r>
          </a:p>
        </p:txBody>
      </p:sp>
      <p:grpSp>
        <p:nvGrpSpPr>
          <p:cNvPr id="6" name="Group 6"/>
          <p:cNvGrpSpPr/>
          <p:nvPr/>
        </p:nvGrpSpPr>
        <p:grpSpPr>
          <a:xfrm>
            <a:off x="9129712" y="2278559"/>
            <a:ext cx="28575" cy="7091957"/>
            <a:chOff x="0" y="0"/>
            <a:chExt cx="38100" cy="9455943"/>
          </a:xfrm>
        </p:grpSpPr>
        <p:sp>
          <p:nvSpPr>
            <p:cNvPr id="7" name="Freeform 7"/>
            <p:cNvSpPr/>
            <p:nvPr/>
          </p:nvSpPr>
          <p:spPr>
            <a:xfrm>
              <a:off x="0" y="0"/>
              <a:ext cx="38100" cy="9455912"/>
            </a:xfrm>
            <a:custGeom>
              <a:avLst/>
              <a:gdLst/>
              <a:ahLst/>
              <a:cxnLst/>
              <a:rect l="l" t="t" r="r" b="b"/>
              <a:pathLst>
                <a:path w="38100" h="9455912">
                  <a:moveTo>
                    <a:pt x="0" y="19050"/>
                  </a:moveTo>
                  <a:cubicBezTo>
                    <a:pt x="0" y="8509"/>
                    <a:pt x="8509" y="0"/>
                    <a:pt x="19050" y="0"/>
                  </a:cubicBezTo>
                  <a:cubicBezTo>
                    <a:pt x="29591" y="0"/>
                    <a:pt x="38100" y="8509"/>
                    <a:pt x="38100" y="19050"/>
                  </a:cubicBezTo>
                  <a:lnTo>
                    <a:pt x="38100" y="9436862"/>
                  </a:lnTo>
                  <a:cubicBezTo>
                    <a:pt x="38100" y="9447403"/>
                    <a:pt x="29591" y="9455912"/>
                    <a:pt x="19050" y="9455912"/>
                  </a:cubicBezTo>
                  <a:cubicBezTo>
                    <a:pt x="8509" y="9455912"/>
                    <a:pt x="0" y="9447403"/>
                    <a:pt x="0" y="9436862"/>
                  </a:cubicBezTo>
                  <a:close/>
                </a:path>
              </a:pathLst>
            </a:custGeom>
            <a:solidFill>
              <a:srgbClr val="B2D4E5"/>
            </a:solidFill>
          </p:spPr>
          <p:txBody>
            <a:bodyPr/>
            <a:lstStyle/>
            <a:p>
              <a:endParaRPr lang="en-US"/>
            </a:p>
          </p:txBody>
        </p:sp>
      </p:grpSp>
      <p:grpSp>
        <p:nvGrpSpPr>
          <p:cNvPr id="8" name="Group 8"/>
          <p:cNvGrpSpPr/>
          <p:nvPr/>
        </p:nvGrpSpPr>
        <p:grpSpPr>
          <a:xfrm>
            <a:off x="7979569" y="2844701"/>
            <a:ext cx="902791" cy="28575"/>
            <a:chOff x="0" y="0"/>
            <a:chExt cx="1203722" cy="38100"/>
          </a:xfrm>
        </p:grpSpPr>
        <p:sp>
          <p:nvSpPr>
            <p:cNvPr id="9" name="Freeform 9"/>
            <p:cNvSpPr/>
            <p:nvPr/>
          </p:nvSpPr>
          <p:spPr>
            <a:xfrm>
              <a:off x="0" y="0"/>
              <a:ext cx="1203706" cy="38100"/>
            </a:xfrm>
            <a:custGeom>
              <a:avLst/>
              <a:gdLst/>
              <a:ahLst/>
              <a:cxnLst/>
              <a:rect l="l" t="t" r="r" b="b"/>
              <a:pathLst>
                <a:path w="1203706" h="38100">
                  <a:moveTo>
                    <a:pt x="0" y="19050"/>
                  </a:moveTo>
                  <a:cubicBezTo>
                    <a:pt x="0" y="8509"/>
                    <a:pt x="8509" y="0"/>
                    <a:pt x="19050" y="0"/>
                  </a:cubicBezTo>
                  <a:lnTo>
                    <a:pt x="1184656" y="0"/>
                  </a:lnTo>
                  <a:cubicBezTo>
                    <a:pt x="1195197" y="0"/>
                    <a:pt x="1203706" y="8509"/>
                    <a:pt x="1203706" y="19050"/>
                  </a:cubicBezTo>
                  <a:cubicBezTo>
                    <a:pt x="1203706" y="29591"/>
                    <a:pt x="1195197" y="38100"/>
                    <a:pt x="1184656" y="38100"/>
                  </a:cubicBezTo>
                  <a:lnTo>
                    <a:pt x="19050" y="38100"/>
                  </a:lnTo>
                  <a:cubicBezTo>
                    <a:pt x="8509" y="38100"/>
                    <a:pt x="0" y="29591"/>
                    <a:pt x="0" y="19050"/>
                  </a:cubicBezTo>
                  <a:close/>
                </a:path>
              </a:pathLst>
            </a:custGeom>
            <a:solidFill>
              <a:srgbClr val="B2D4E5"/>
            </a:solidFill>
          </p:spPr>
          <p:txBody>
            <a:bodyPr/>
            <a:lstStyle/>
            <a:p>
              <a:endParaRPr lang="en-US"/>
            </a:p>
          </p:txBody>
        </p:sp>
      </p:grpSp>
      <p:grpSp>
        <p:nvGrpSpPr>
          <p:cNvPr id="10" name="Group 10"/>
          <p:cNvGrpSpPr/>
          <p:nvPr/>
        </p:nvGrpSpPr>
        <p:grpSpPr>
          <a:xfrm>
            <a:off x="8849022" y="2564011"/>
            <a:ext cx="589955" cy="589955"/>
            <a:chOff x="0" y="0"/>
            <a:chExt cx="786607" cy="786607"/>
          </a:xfrm>
        </p:grpSpPr>
        <p:sp>
          <p:nvSpPr>
            <p:cNvPr id="11" name="Freeform 11"/>
            <p:cNvSpPr/>
            <p:nvPr/>
          </p:nvSpPr>
          <p:spPr>
            <a:xfrm>
              <a:off x="6350" y="6350"/>
              <a:ext cx="773938" cy="773938"/>
            </a:xfrm>
            <a:custGeom>
              <a:avLst/>
              <a:gdLst/>
              <a:ahLst/>
              <a:cxnLst/>
              <a:rect l="l" t="t" r="r" b="b"/>
              <a:pathLst>
                <a:path w="773938" h="773938">
                  <a:moveTo>
                    <a:pt x="0" y="144526"/>
                  </a:moveTo>
                  <a:cubicBezTo>
                    <a:pt x="0" y="64643"/>
                    <a:pt x="64643" y="0"/>
                    <a:pt x="144526" y="0"/>
                  </a:cubicBezTo>
                  <a:lnTo>
                    <a:pt x="629412" y="0"/>
                  </a:lnTo>
                  <a:cubicBezTo>
                    <a:pt x="709168" y="0"/>
                    <a:pt x="773938" y="64643"/>
                    <a:pt x="773938" y="144526"/>
                  </a:cubicBezTo>
                  <a:lnTo>
                    <a:pt x="773938" y="629412"/>
                  </a:lnTo>
                  <a:cubicBezTo>
                    <a:pt x="773938" y="709168"/>
                    <a:pt x="709295" y="773938"/>
                    <a:pt x="629412" y="773938"/>
                  </a:cubicBezTo>
                  <a:lnTo>
                    <a:pt x="144526" y="773938"/>
                  </a:lnTo>
                  <a:cubicBezTo>
                    <a:pt x="64643" y="773938"/>
                    <a:pt x="0" y="709168"/>
                    <a:pt x="0" y="629412"/>
                  </a:cubicBezTo>
                  <a:close/>
                </a:path>
              </a:pathLst>
            </a:custGeom>
            <a:solidFill>
              <a:srgbClr val="CCEEFF"/>
            </a:solidFill>
          </p:spPr>
          <p:txBody>
            <a:bodyPr/>
            <a:lstStyle/>
            <a:p>
              <a:endParaRPr lang="en-US"/>
            </a:p>
          </p:txBody>
        </p:sp>
        <p:sp>
          <p:nvSpPr>
            <p:cNvPr id="12" name="Freeform 12"/>
            <p:cNvSpPr/>
            <p:nvPr/>
          </p:nvSpPr>
          <p:spPr>
            <a:xfrm>
              <a:off x="0" y="0"/>
              <a:ext cx="786638" cy="786638"/>
            </a:xfrm>
            <a:custGeom>
              <a:avLst/>
              <a:gdLst/>
              <a:ahLst/>
              <a:cxnLst/>
              <a:rect l="l" t="t" r="r" b="b"/>
              <a:pathLst>
                <a:path w="786638" h="786638">
                  <a:moveTo>
                    <a:pt x="0" y="150876"/>
                  </a:moveTo>
                  <a:cubicBezTo>
                    <a:pt x="0" y="67564"/>
                    <a:pt x="67564" y="0"/>
                    <a:pt x="150876" y="0"/>
                  </a:cubicBezTo>
                  <a:lnTo>
                    <a:pt x="635762" y="0"/>
                  </a:lnTo>
                  <a:lnTo>
                    <a:pt x="635762" y="6350"/>
                  </a:lnTo>
                  <a:lnTo>
                    <a:pt x="635762" y="0"/>
                  </a:lnTo>
                  <a:cubicBezTo>
                    <a:pt x="719074" y="0"/>
                    <a:pt x="786638" y="67564"/>
                    <a:pt x="786638" y="150876"/>
                  </a:cubicBezTo>
                  <a:lnTo>
                    <a:pt x="780288" y="150876"/>
                  </a:lnTo>
                  <a:lnTo>
                    <a:pt x="786638" y="150876"/>
                  </a:lnTo>
                  <a:lnTo>
                    <a:pt x="786638" y="635762"/>
                  </a:lnTo>
                  <a:lnTo>
                    <a:pt x="780288" y="635762"/>
                  </a:lnTo>
                  <a:lnTo>
                    <a:pt x="786638" y="635762"/>
                  </a:lnTo>
                  <a:cubicBezTo>
                    <a:pt x="786638" y="719074"/>
                    <a:pt x="719074" y="786638"/>
                    <a:pt x="635762" y="786638"/>
                  </a:cubicBezTo>
                  <a:lnTo>
                    <a:pt x="635762" y="780288"/>
                  </a:lnTo>
                  <a:lnTo>
                    <a:pt x="635762" y="786638"/>
                  </a:lnTo>
                  <a:lnTo>
                    <a:pt x="150876" y="786638"/>
                  </a:lnTo>
                  <a:lnTo>
                    <a:pt x="150876" y="780288"/>
                  </a:lnTo>
                  <a:lnTo>
                    <a:pt x="150876" y="786638"/>
                  </a:lnTo>
                  <a:cubicBezTo>
                    <a:pt x="67564" y="786638"/>
                    <a:pt x="0" y="719074"/>
                    <a:pt x="0" y="635762"/>
                  </a:cubicBezTo>
                  <a:lnTo>
                    <a:pt x="0" y="150876"/>
                  </a:lnTo>
                  <a:lnTo>
                    <a:pt x="6350" y="150876"/>
                  </a:lnTo>
                  <a:lnTo>
                    <a:pt x="0" y="150876"/>
                  </a:lnTo>
                  <a:moveTo>
                    <a:pt x="12700" y="150876"/>
                  </a:moveTo>
                  <a:lnTo>
                    <a:pt x="12700" y="635762"/>
                  </a:lnTo>
                  <a:lnTo>
                    <a:pt x="6350" y="635762"/>
                  </a:lnTo>
                  <a:lnTo>
                    <a:pt x="12700" y="635762"/>
                  </a:lnTo>
                  <a:cubicBezTo>
                    <a:pt x="12700" y="712089"/>
                    <a:pt x="74549" y="773938"/>
                    <a:pt x="150876" y="773938"/>
                  </a:cubicBezTo>
                  <a:lnTo>
                    <a:pt x="635762" y="773938"/>
                  </a:lnTo>
                  <a:cubicBezTo>
                    <a:pt x="712089" y="773938"/>
                    <a:pt x="773938" y="712089"/>
                    <a:pt x="773938" y="635762"/>
                  </a:cubicBezTo>
                  <a:lnTo>
                    <a:pt x="773938" y="150876"/>
                  </a:lnTo>
                  <a:cubicBezTo>
                    <a:pt x="773938" y="74549"/>
                    <a:pt x="712089" y="12700"/>
                    <a:pt x="635762" y="12700"/>
                  </a:cubicBezTo>
                  <a:lnTo>
                    <a:pt x="150876" y="12700"/>
                  </a:lnTo>
                  <a:lnTo>
                    <a:pt x="150876" y="6350"/>
                  </a:lnTo>
                  <a:lnTo>
                    <a:pt x="150876" y="12700"/>
                  </a:lnTo>
                  <a:cubicBezTo>
                    <a:pt x="74549" y="12700"/>
                    <a:pt x="12700" y="74549"/>
                    <a:pt x="12700" y="150876"/>
                  </a:cubicBezTo>
                  <a:close/>
                </a:path>
              </a:pathLst>
            </a:custGeom>
            <a:solidFill>
              <a:srgbClr val="B2D4E5"/>
            </a:solidFill>
          </p:spPr>
          <p:txBody>
            <a:bodyPr/>
            <a:lstStyle/>
            <a:p>
              <a:endParaRPr lang="en-US"/>
            </a:p>
          </p:txBody>
        </p:sp>
      </p:grpSp>
      <p:sp>
        <p:nvSpPr>
          <p:cNvPr id="13" name="TextBox 13"/>
          <p:cNvSpPr txBox="1"/>
          <p:nvPr/>
        </p:nvSpPr>
        <p:spPr>
          <a:xfrm>
            <a:off x="9056935" y="2693938"/>
            <a:ext cx="173980" cy="368201"/>
          </a:xfrm>
          <a:prstGeom prst="rect">
            <a:avLst/>
          </a:prstGeom>
        </p:spPr>
        <p:txBody>
          <a:bodyPr lIns="0" tIns="0" rIns="0" bIns="0" rtlCol="0" anchor="t">
            <a:spAutoFit/>
          </a:bodyPr>
          <a:lstStyle/>
          <a:p>
            <a:pPr algn="ctr">
              <a:lnSpc>
                <a:spcPts val="3187"/>
              </a:lnSpc>
            </a:pPr>
            <a:r>
              <a:rPr lang="en-US" sz="3187" b="1">
                <a:solidFill>
                  <a:srgbClr val="272525"/>
                </a:solidFill>
                <a:latin typeface="Arimo Bold"/>
                <a:ea typeface="Arimo Bold"/>
                <a:cs typeface="Arimo Bold"/>
                <a:sym typeface="Arimo Bold"/>
              </a:rPr>
              <a:t>1</a:t>
            </a:r>
          </a:p>
        </p:txBody>
      </p:sp>
      <p:sp>
        <p:nvSpPr>
          <p:cNvPr id="14" name="TextBox 14"/>
          <p:cNvSpPr txBox="1"/>
          <p:nvPr/>
        </p:nvSpPr>
        <p:spPr>
          <a:xfrm>
            <a:off x="902791" y="2450753"/>
            <a:ext cx="6822430" cy="1735931"/>
          </a:xfrm>
          <a:prstGeom prst="rect">
            <a:avLst/>
          </a:prstGeom>
        </p:spPr>
        <p:txBody>
          <a:bodyPr lIns="0" tIns="0" rIns="0" bIns="0" rtlCol="0" anchor="t">
            <a:spAutoFit/>
          </a:bodyPr>
          <a:lstStyle/>
          <a:p>
            <a:pPr algn="r">
              <a:lnSpc>
                <a:spcPts val="3250"/>
              </a:lnSpc>
            </a:pPr>
            <a:r>
              <a:rPr lang="en-US" sz="2000">
                <a:solidFill>
                  <a:srgbClr val="272525"/>
                </a:solidFill>
                <a:latin typeface="Inter"/>
                <a:ea typeface="Inter"/>
                <a:cs typeface="Inter"/>
                <a:sym typeface="Inter"/>
              </a:rPr>
              <a:t>Nuevo soporte multimedia: HTML5 ofrece un soporte nativo para audio y video, mejorando la experiencia multimedia sin la necesidad de complementos adicionales.</a:t>
            </a:r>
          </a:p>
        </p:txBody>
      </p:sp>
      <p:grpSp>
        <p:nvGrpSpPr>
          <p:cNvPr id="15" name="Group 15"/>
          <p:cNvGrpSpPr/>
          <p:nvPr/>
        </p:nvGrpSpPr>
        <p:grpSpPr>
          <a:xfrm>
            <a:off x="9405640" y="4134445"/>
            <a:ext cx="902791" cy="28575"/>
            <a:chOff x="0" y="0"/>
            <a:chExt cx="1203722" cy="38100"/>
          </a:xfrm>
        </p:grpSpPr>
        <p:sp>
          <p:nvSpPr>
            <p:cNvPr id="16" name="Freeform 16"/>
            <p:cNvSpPr/>
            <p:nvPr/>
          </p:nvSpPr>
          <p:spPr>
            <a:xfrm>
              <a:off x="0" y="0"/>
              <a:ext cx="1203706" cy="38100"/>
            </a:xfrm>
            <a:custGeom>
              <a:avLst/>
              <a:gdLst/>
              <a:ahLst/>
              <a:cxnLst/>
              <a:rect l="l" t="t" r="r" b="b"/>
              <a:pathLst>
                <a:path w="1203706" h="38100">
                  <a:moveTo>
                    <a:pt x="0" y="19050"/>
                  </a:moveTo>
                  <a:cubicBezTo>
                    <a:pt x="0" y="8509"/>
                    <a:pt x="8509" y="0"/>
                    <a:pt x="19050" y="0"/>
                  </a:cubicBezTo>
                  <a:lnTo>
                    <a:pt x="1184656" y="0"/>
                  </a:lnTo>
                  <a:cubicBezTo>
                    <a:pt x="1195197" y="0"/>
                    <a:pt x="1203706" y="8509"/>
                    <a:pt x="1203706" y="19050"/>
                  </a:cubicBezTo>
                  <a:cubicBezTo>
                    <a:pt x="1203706" y="29591"/>
                    <a:pt x="1195197" y="38100"/>
                    <a:pt x="1184656" y="38100"/>
                  </a:cubicBezTo>
                  <a:lnTo>
                    <a:pt x="19050" y="38100"/>
                  </a:lnTo>
                  <a:cubicBezTo>
                    <a:pt x="8509" y="38100"/>
                    <a:pt x="0" y="29591"/>
                    <a:pt x="0" y="19050"/>
                  </a:cubicBezTo>
                  <a:close/>
                </a:path>
              </a:pathLst>
            </a:custGeom>
            <a:solidFill>
              <a:srgbClr val="B2D4E5"/>
            </a:solidFill>
          </p:spPr>
          <p:txBody>
            <a:bodyPr/>
            <a:lstStyle/>
            <a:p>
              <a:endParaRPr lang="en-US"/>
            </a:p>
          </p:txBody>
        </p:sp>
      </p:grpSp>
      <p:grpSp>
        <p:nvGrpSpPr>
          <p:cNvPr id="17" name="Group 17"/>
          <p:cNvGrpSpPr/>
          <p:nvPr/>
        </p:nvGrpSpPr>
        <p:grpSpPr>
          <a:xfrm>
            <a:off x="8849022" y="3853755"/>
            <a:ext cx="589955" cy="589955"/>
            <a:chOff x="0" y="0"/>
            <a:chExt cx="786607" cy="786607"/>
          </a:xfrm>
        </p:grpSpPr>
        <p:sp>
          <p:nvSpPr>
            <p:cNvPr id="18" name="Freeform 18"/>
            <p:cNvSpPr/>
            <p:nvPr/>
          </p:nvSpPr>
          <p:spPr>
            <a:xfrm>
              <a:off x="6350" y="6350"/>
              <a:ext cx="773938" cy="773938"/>
            </a:xfrm>
            <a:custGeom>
              <a:avLst/>
              <a:gdLst/>
              <a:ahLst/>
              <a:cxnLst/>
              <a:rect l="l" t="t" r="r" b="b"/>
              <a:pathLst>
                <a:path w="773938" h="773938">
                  <a:moveTo>
                    <a:pt x="0" y="144526"/>
                  </a:moveTo>
                  <a:cubicBezTo>
                    <a:pt x="0" y="64643"/>
                    <a:pt x="64643" y="0"/>
                    <a:pt x="144526" y="0"/>
                  </a:cubicBezTo>
                  <a:lnTo>
                    <a:pt x="629412" y="0"/>
                  </a:lnTo>
                  <a:cubicBezTo>
                    <a:pt x="709168" y="0"/>
                    <a:pt x="773938" y="64643"/>
                    <a:pt x="773938" y="144526"/>
                  </a:cubicBezTo>
                  <a:lnTo>
                    <a:pt x="773938" y="629412"/>
                  </a:lnTo>
                  <a:cubicBezTo>
                    <a:pt x="773938" y="709168"/>
                    <a:pt x="709295" y="773938"/>
                    <a:pt x="629412" y="773938"/>
                  </a:cubicBezTo>
                  <a:lnTo>
                    <a:pt x="144526" y="773938"/>
                  </a:lnTo>
                  <a:cubicBezTo>
                    <a:pt x="64643" y="773938"/>
                    <a:pt x="0" y="709168"/>
                    <a:pt x="0" y="629412"/>
                  </a:cubicBezTo>
                  <a:close/>
                </a:path>
              </a:pathLst>
            </a:custGeom>
            <a:solidFill>
              <a:srgbClr val="CCEEFF"/>
            </a:solidFill>
          </p:spPr>
          <p:txBody>
            <a:bodyPr/>
            <a:lstStyle/>
            <a:p>
              <a:endParaRPr lang="en-US"/>
            </a:p>
          </p:txBody>
        </p:sp>
        <p:sp>
          <p:nvSpPr>
            <p:cNvPr id="19" name="Freeform 19"/>
            <p:cNvSpPr/>
            <p:nvPr/>
          </p:nvSpPr>
          <p:spPr>
            <a:xfrm>
              <a:off x="0" y="0"/>
              <a:ext cx="786638" cy="786638"/>
            </a:xfrm>
            <a:custGeom>
              <a:avLst/>
              <a:gdLst/>
              <a:ahLst/>
              <a:cxnLst/>
              <a:rect l="l" t="t" r="r" b="b"/>
              <a:pathLst>
                <a:path w="786638" h="786638">
                  <a:moveTo>
                    <a:pt x="0" y="150876"/>
                  </a:moveTo>
                  <a:cubicBezTo>
                    <a:pt x="0" y="67564"/>
                    <a:pt x="67564" y="0"/>
                    <a:pt x="150876" y="0"/>
                  </a:cubicBezTo>
                  <a:lnTo>
                    <a:pt x="635762" y="0"/>
                  </a:lnTo>
                  <a:lnTo>
                    <a:pt x="635762" y="6350"/>
                  </a:lnTo>
                  <a:lnTo>
                    <a:pt x="635762" y="0"/>
                  </a:lnTo>
                  <a:cubicBezTo>
                    <a:pt x="719074" y="0"/>
                    <a:pt x="786638" y="67564"/>
                    <a:pt x="786638" y="150876"/>
                  </a:cubicBezTo>
                  <a:lnTo>
                    <a:pt x="780288" y="150876"/>
                  </a:lnTo>
                  <a:lnTo>
                    <a:pt x="786638" y="150876"/>
                  </a:lnTo>
                  <a:lnTo>
                    <a:pt x="786638" y="635762"/>
                  </a:lnTo>
                  <a:lnTo>
                    <a:pt x="780288" y="635762"/>
                  </a:lnTo>
                  <a:lnTo>
                    <a:pt x="786638" y="635762"/>
                  </a:lnTo>
                  <a:cubicBezTo>
                    <a:pt x="786638" y="719074"/>
                    <a:pt x="719074" y="786638"/>
                    <a:pt x="635762" y="786638"/>
                  </a:cubicBezTo>
                  <a:lnTo>
                    <a:pt x="635762" y="780288"/>
                  </a:lnTo>
                  <a:lnTo>
                    <a:pt x="635762" y="786638"/>
                  </a:lnTo>
                  <a:lnTo>
                    <a:pt x="150876" y="786638"/>
                  </a:lnTo>
                  <a:lnTo>
                    <a:pt x="150876" y="780288"/>
                  </a:lnTo>
                  <a:lnTo>
                    <a:pt x="150876" y="786638"/>
                  </a:lnTo>
                  <a:cubicBezTo>
                    <a:pt x="67564" y="786638"/>
                    <a:pt x="0" y="719074"/>
                    <a:pt x="0" y="635762"/>
                  </a:cubicBezTo>
                  <a:lnTo>
                    <a:pt x="0" y="150876"/>
                  </a:lnTo>
                  <a:lnTo>
                    <a:pt x="6350" y="150876"/>
                  </a:lnTo>
                  <a:lnTo>
                    <a:pt x="0" y="150876"/>
                  </a:lnTo>
                  <a:moveTo>
                    <a:pt x="12700" y="150876"/>
                  </a:moveTo>
                  <a:lnTo>
                    <a:pt x="12700" y="635762"/>
                  </a:lnTo>
                  <a:lnTo>
                    <a:pt x="6350" y="635762"/>
                  </a:lnTo>
                  <a:lnTo>
                    <a:pt x="12700" y="635762"/>
                  </a:lnTo>
                  <a:cubicBezTo>
                    <a:pt x="12700" y="712089"/>
                    <a:pt x="74549" y="773938"/>
                    <a:pt x="150876" y="773938"/>
                  </a:cubicBezTo>
                  <a:lnTo>
                    <a:pt x="635762" y="773938"/>
                  </a:lnTo>
                  <a:cubicBezTo>
                    <a:pt x="712089" y="773938"/>
                    <a:pt x="773938" y="712089"/>
                    <a:pt x="773938" y="635762"/>
                  </a:cubicBezTo>
                  <a:lnTo>
                    <a:pt x="773938" y="150876"/>
                  </a:lnTo>
                  <a:cubicBezTo>
                    <a:pt x="773938" y="74549"/>
                    <a:pt x="712089" y="12700"/>
                    <a:pt x="635762" y="12700"/>
                  </a:cubicBezTo>
                  <a:lnTo>
                    <a:pt x="150876" y="12700"/>
                  </a:lnTo>
                  <a:lnTo>
                    <a:pt x="150876" y="6350"/>
                  </a:lnTo>
                  <a:lnTo>
                    <a:pt x="150876" y="12700"/>
                  </a:lnTo>
                  <a:cubicBezTo>
                    <a:pt x="74549" y="12700"/>
                    <a:pt x="12700" y="74549"/>
                    <a:pt x="12700" y="150876"/>
                  </a:cubicBezTo>
                  <a:close/>
                </a:path>
              </a:pathLst>
            </a:custGeom>
            <a:solidFill>
              <a:srgbClr val="B2D4E5"/>
            </a:solidFill>
          </p:spPr>
          <p:txBody>
            <a:bodyPr/>
            <a:lstStyle/>
            <a:p>
              <a:endParaRPr lang="en-US"/>
            </a:p>
          </p:txBody>
        </p:sp>
      </p:grpSp>
      <p:sp>
        <p:nvSpPr>
          <p:cNvPr id="20" name="TextBox 20"/>
          <p:cNvSpPr txBox="1"/>
          <p:nvPr/>
        </p:nvSpPr>
        <p:spPr>
          <a:xfrm>
            <a:off x="9028807" y="3983682"/>
            <a:ext cx="230386" cy="368201"/>
          </a:xfrm>
          <a:prstGeom prst="rect">
            <a:avLst/>
          </a:prstGeom>
        </p:spPr>
        <p:txBody>
          <a:bodyPr lIns="0" tIns="0" rIns="0" bIns="0" rtlCol="0" anchor="t">
            <a:spAutoFit/>
          </a:bodyPr>
          <a:lstStyle/>
          <a:p>
            <a:pPr algn="ctr">
              <a:lnSpc>
                <a:spcPts val="3187"/>
              </a:lnSpc>
            </a:pPr>
            <a:r>
              <a:rPr lang="en-US" sz="3187" b="1">
                <a:solidFill>
                  <a:srgbClr val="272525"/>
                </a:solidFill>
                <a:latin typeface="Arimo Bold"/>
                <a:ea typeface="Arimo Bold"/>
                <a:cs typeface="Arimo Bold"/>
                <a:sym typeface="Arimo Bold"/>
              </a:rPr>
              <a:t>2</a:t>
            </a:r>
          </a:p>
        </p:txBody>
      </p:sp>
      <p:sp>
        <p:nvSpPr>
          <p:cNvPr id="21" name="TextBox 21"/>
          <p:cNvSpPr txBox="1"/>
          <p:nvPr/>
        </p:nvSpPr>
        <p:spPr>
          <a:xfrm>
            <a:off x="10562779" y="3740497"/>
            <a:ext cx="6822430" cy="1735931"/>
          </a:xfrm>
          <a:prstGeom prst="rect">
            <a:avLst/>
          </a:prstGeom>
        </p:spPr>
        <p:txBody>
          <a:bodyPr lIns="0" tIns="0" rIns="0" bIns="0" rtlCol="0" anchor="t">
            <a:spAutoFit/>
          </a:bodyPr>
          <a:lstStyle/>
          <a:p>
            <a:pPr algn="l">
              <a:lnSpc>
                <a:spcPts val="3250"/>
              </a:lnSpc>
            </a:pPr>
            <a:r>
              <a:rPr lang="en-US" sz="2000">
                <a:solidFill>
                  <a:srgbClr val="272525"/>
                </a:solidFill>
                <a:latin typeface="Inter"/>
                <a:ea typeface="Inter"/>
                <a:cs typeface="Inter"/>
                <a:sym typeface="Inter"/>
              </a:rPr>
              <a:t>Elementos semánticos: HTML5 introdujo nuevos elementos para mejorar la semántica del contenido, facilitando la comprensión por parte de los navegadores y los motores de búsqueda.</a:t>
            </a:r>
          </a:p>
        </p:txBody>
      </p:sp>
      <p:grpSp>
        <p:nvGrpSpPr>
          <p:cNvPr id="22" name="Group 22"/>
          <p:cNvGrpSpPr/>
          <p:nvPr/>
        </p:nvGrpSpPr>
        <p:grpSpPr>
          <a:xfrm>
            <a:off x="7979569" y="5346352"/>
            <a:ext cx="902791" cy="28575"/>
            <a:chOff x="0" y="0"/>
            <a:chExt cx="1203722" cy="38100"/>
          </a:xfrm>
        </p:grpSpPr>
        <p:sp>
          <p:nvSpPr>
            <p:cNvPr id="23" name="Freeform 23"/>
            <p:cNvSpPr/>
            <p:nvPr/>
          </p:nvSpPr>
          <p:spPr>
            <a:xfrm>
              <a:off x="0" y="0"/>
              <a:ext cx="1203706" cy="38100"/>
            </a:xfrm>
            <a:custGeom>
              <a:avLst/>
              <a:gdLst/>
              <a:ahLst/>
              <a:cxnLst/>
              <a:rect l="l" t="t" r="r" b="b"/>
              <a:pathLst>
                <a:path w="1203706" h="38100">
                  <a:moveTo>
                    <a:pt x="0" y="19050"/>
                  </a:moveTo>
                  <a:cubicBezTo>
                    <a:pt x="0" y="8509"/>
                    <a:pt x="8509" y="0"/>
                    <a:pt x="19050" y="0"/>
                  </a:cubicBezTo>
                  <a:lnTo>
                    <a:pt x="1184656" y="0"/>
                  </a:lnTo>
                  <a:cubicBezTo>
                    <a:pt x="1195197" y="0"/>
                    <a:pt x="1203706" y="8509"/>
                    <a:pt x="1203706" y="19050"/>
                  </a:cubicBezTo>
                  <a:cubicBezTo>
                    <a:pt x="1203706" y="29591"/>
                    <a:pt x="1195197" y="38100"/>
                    <a:pt x="1184656" y="38100"/>
                  </a:cubicBezTo>
                  <a:lnTo>
                    <a:pt x="19050" y="38100"/>
                  </a:lnTo>
                  <a:cubicBezTo>
                    <a:pt x="8509" y="38100"/>
                    <a:pt x="0" y="29591"/>
                    <a:pt x="0" y="19050"/>
                  </a:cubicBezTo>
                  <a:close/>
                </a:path>
              </a:pathLst>
            </a:custGeom>
            <a:solidFill>
              <a:srgbClr val="B2D4E5"/>
            </a:solidFill>
          </p:spPr>
          <p:txBody>
            <a:bodyPr/>
            <a:lstStyle/>
            <a:p>
              <a:endParaRPr lang="en-US"/>
            </a:p>
          </p:txBody>
        </p:sp>
      </p:grpSp>
      <p:grpSp>
        <p:nvGrpSpPr>
          <p:cNvPr id="24" name="Group 24"/>
          <p:cNvGrpSpPr/>
          <p:nvPr/>
        </p:nvGrpSpPr>
        <p:grpSpPr>
          <a:xfrm>
            <a:off x="8849022" y="5065662"/>
            <a:ext cx="589955" cy="589955"/>
            <a:chOff x="0" y="0"/>
            <a:chExt cx="786607" cy="786607"/>
          </a:xfrm>
        </p:grpSpPr>
        <p:sp>
          <p:nvSpPr>
            <p:cNvPr id="25" name="Freeform 25"/>
            <p:cNvSpPr/>
            <p:nvPr/>
          </p:nvSpPr>
          <p:spPr>
            <a:xfrm>
              <a:off x="6350" y="6350"/>
              <a:ext cx="773938" cy="773938"/>
            </a:xfrm>
            <a:custGeom>
              <a:avLst/>
              <a:gdLst/>
              <a:ahLst/>
              <a:cxnLst/>
              <a:rect l="l" t="t" r="r" b="b"/>
              <a:pathLst>
                <a:path w="773938" h="773938">
                  <a:moveTo>
                    <a:pt x="0" y="144526"/>
                  </a:moveTo>
                  <a:cubicBezTo>
                    <a:pt x="0" y="64643"/>
                    <a:pt x="64643" y="0"/>
                    <a:pt x="144526" y="0"/>
                  </a:cubicBezTo>
                  <a:lnTo>
                    <a:pt x="629412" y="0"/>
                  </a:lnTo>
                  <a:cubicBezTo>
                    <a:pt x="709168" y="0"/>
                    <a:pt x="773938" y="64643"/>
                    <a:pt x="773938" y="144526"/>
                  </a:cubicBezTo>
                  <a:lnTo>
                    <a:pt x="773938" y="629412"/>
                  </a:lnTo>
                  <a:cubicBezTo>
                    <a:pt x="773938" y="709168"/>
                    <a:pt x="709295" y="773938"/>
                    <a:pt x="629412" y="773938"/>
                  </a:cubicBezTo>
                  <a:lnTo>
                    <a:pt x="144526" y="773938"/>
                  </a:lnTo>
                  <a:cubicBezTo>
                    <a:pt x="64643" y="773938"/>
                    <a:pt x="0" y="709168"/>
                    <a:pt x="0" y="629412"/>
                  </a:cubicBezTo>
                  <a:close/>
                </a:path>
              </a:pathLst>
            </a:custGeom>
            <a:solidFill>
              <a:srgbClr val="CCEEFF"/>
            </a:solidFill>
          </p:spPr>
          <p:txBody>
            <a:bodyPr/>
            <a:lstStyle/>
            <a:p>
              <a:endParaRPr lang="en-US"/>
            </a:p>
          </p:txBody>
        </p:sp>
        <p:sp>
          <p:nvSpPr>
            <p:cNvPr id="26" name="Freeform 26"/>
            <p:cNvSpPr/>
            <p:nvPr/>
          </p:nvSpPr>
          <p:spPr>
            <a:xfrm>
              <a:off x="0" y="0"/>
              <a:ext cx="786638" cy="786638"/>
            </a:xfrm>
            <a:custGeom>
              <a:avLst/>
              <a:gdLst/>
              <a:ahLst/>
              <a:cxnLst/>
              <a:rect l="l" t="t" r="r" b="b"/>
              <a:pathLst>
                <a:path w="786638" h="786638">
                  <a:moveTo>
                    <a:pt x="0" y="150876"/>
                  </a:moveTo>
                  <a:cubicBezTo>
                    <a:pt x="0" y="67564"/>
                    <a:pt x="67564" y="0"/>
                    <a:pt x="150876" y="0"/>
                  </a:cubicBezTo>
                  <a:lnTo>
                    <a:pt x="635762" y="0"/>
                  </a:lnTo>
                  <a:lnTo>
                    <a:pt x="635762" y="6350"/>
                  </a:lnTo>
                  <a:lnTo>
                    <a:pt x="635762" y="0"/>
                  </a:lnTo>
                  <a:cubicBezTo>
                    <a:pt x="719074" y="0"/>
                    <a:pt x="786638" y="67564"/>
                    <a:pt x="786638" y="150876"/>
                  </a:cubicBezTo>
                  <a:lnTo>
                    <a:pt x="780288" y="150876"/>
                  </a:lnTo>
                  <a:lnTo>
                    <a:pt x="786638" y="150876"/>
                  </a:lnTo>
                  <a:lnTo>
                    <a:pt x="786638" y="635762"/>
                  </a:lnTo>
                  <a:lnTo>
                    <a:pt x="780288" y="635762"/>
                  </a:lnTo>
                  <a:lnTo>
                    <a:pt x="786638" y="635762"/>
                  </a:lnTo>
                  <a:cubicBezTo>
                    <a:pt x="786638" y="719074"/>
                    <a:pt x="719074" y="786638"/>
                    <a:pt x="635762" y="786638"/>
                  </a:cubicBezTo>
                  <a:lnTo>
                    <a:pt x="635762" y="780288"/>
                  </a:lnTo>
                  <a:lnTo>
                    <a:pt x="635762" y="786638"/>
                  </a:lnTo>
                  <a:lnTo>
                    <a:pt x="150876" y="786638"/>
                  </a:lnTo>
                  <a:lnTo>
                    <a:pt x="150876" y="780288"/>
                  </a:lnTo>
                  <a:lnTo>
                    <a:pt x="150876" y="786638"/>
                  </a:lnTo>
                  <a:cubicBezTo>
                    <a:pt x="67564" y="786638"/>
                    <a:pt x="0" y="719074"/>
                    <a:pt x="0" y="635762"/>
                  </a:cubicBezTo>
                  <a:lnTo>
                    <a:pt x="0" y="150876"/>
                  </a:lnTo>
                  <a:lnTo>
                    <a:pt x="6350" y="150876"/>
                  </a:lnTo>
                  <a:lnTo>
                    <a:pt x="0" y="150876"/>
                  </a:lnTo>
                  <a:moveTo>
                    <a:pt x="12700" y="150876"/>
                  </a:moveTo>
                  <a:lnTo>
                    <a:pt x="12700" y="635762"/>
                  </a:lnTo>
                  <a:lnTo>
                    <a:pt x="6350" y="635762"/>
                  </a:lnTo>
                  <a:lnTo>
                    <a:pt x="12700" y="635762"/>
                  </a:lnTo>
                  <a:cubicBezTo>
                    <a:pt x="12700" y="712089"/>
                    <a:pt x="74549" y="773938"/>
                    <a:pt x="150876" y="773938"/>
                  </a:cubicBezTo>
                  <a:lnTo>
                    <a:pt x="635762" y="773938"/>
                  </a:lnTo>
                  <a:cubicBezTo>
                    <a:pt x="712089" y="773938"/>
                    <a:pt x="773938" y="712089"/>
                    <a:pt x="773938" y="635762"/>
                  </a:cubicBezTo>
                  <a:lnTo>
                    <a:pt x="773938" y="150876"/>
                  </a:lnTo>
                  <a:cubicBezTo>
                    <a:pt x="773938" y="74549"/>
                    <a:pt x="712089" y="12700"/>
                    <a:pt x="635762" y="12700"/>
                  </a:cubicBezTo>
                  <a:lnTo>
                    <a:pt x="150876" y="12700"/>
                  </a:lnTo>
                  <a:lnTo>
                    <a:pt x="150876" y="6350"/>
                  </a:lnTo>
                  <a:lnTo>
                    <a:pt x="150876" y="12700"/>
                  </a:lnTo>
                  <a:cubicBezTo>
                    <a:pt x="74549" y="12700"/>
                    <a:pt x="12700" y="74549"/>
                    <a:pt x="12700" y="150876"/>
                  </a:cubicBezTo>
                  <a:close/>
                </a:path>
              </a:pathLst>
            </a:custGeom>
            <a:solidFill>
              <a:srgbClr val="B2D4E5"/>
            </a:solidFill>
          </p:spPr>
          <p:txBody>
            <a:bodyPr/>
            <a:lstStyle/>
            <a:p>
              <a:endParaRPr lang="en-US"/>
            </a:p>
          </p:txBody>
        </p:sp>
      </p:grpSp>
      <p:sp>
        <p:nvSpPr>
          <p:cNvPr id="27" name="TextBox 27"/>
          <p:cNvSpPr txBox="1"/>
          <p:nvPr/>
        </p:nvSpPr>
        <p:spPr>
          <a:xfrm>
            <a:off x="9028956" y="5195590"/>
            <a:ext cx="229940" cy="368201"/>
          </a:xfrm>
          <a:prstGeom prst="rect">
            <a:avLst/>
          </a:prstGeom>
        </p:spPr>
        <p:txBody>
          <a:bodyPr lIns="0" tIns="0" rIns="0" bIns="0" rtlCol="0" anchor="t">
            <a:spAutoFit/>
          </a:bodyPr>
          <a:lstStyle/>
          <a:p>
            <a:pPr algn="ctr">
              <a:lnSpc>
                <a:spcPts val="3187"/>
              </a:lnSpc>
            </a:pPr>
            <a:r>
              <a:rPr lang="en-US" sz="3187" b="1">
                <a:solidFill>
                  <a:srgbClr val="272525"/>
                </a:solidFill>
                <a:latin typeface="Arimo Bold"/>
                <a:ea typeface="Arimo Bold"/>
                <a:cs typeface="Arimo Bold"/>
                <a:sym typeface="Arimo Bold"/>
              </a:rPr>
              <a:t>3</a:t>
            </a:r>
          </a:p>
        </p:txBody>
      </p:sp>
      <p:sp>
        <p:nvSpPr>
          <p:cNvPr id="28" name="TextBox 28"/>
          <p:cNvSpPr txBox="1"/>
          <p:nvPr/>
        </p:nvSpPr>
        <p:spPr>
          <a:xfrm>
            <a:off x="902791" y="4952405"/>
            <a:ext cx="6822430" cy="1735931"/>
          </a:xfrm>
          <a:prstGeom prst="rect">
            <a:avLst/>
          </a:prstGeom>
        </p:spPr>
        <p:txBody>
          <a:bodyPr lIns="0" tIns="0" rIns="0" bIns="0" rtlCol="0" anchor="t">
            <a:spAutoFit/>
          </a:bodyPr>
          <a:lstStyle/>
          <a:p>
            <a:pPr algn="r">
              <a:lnSpc>
                <a:spcPts val="3250"/>
              </a:lnSpc>
            </a:pPr>
            <a:r>
              <a:rPr lang="en-US" sz="2000">
                <a:solidFill>
                  <a:srgbClr val="272525"/>
                </a:solidFill>
                <a:latin typeface="Inter"/>
                <a:ea typeface="Inter"/>
                <a:cs typeface="Inter"/>
                <a:sym typeface="Inter"/>
              </a:rPr>
              <a:t>API para aplicaciones web: HTML5 incluye API para la creación de aplicaciones web interactivas, con acceso a funcionalidades del dispositivo y la capacidad de crear interfaces de usuario más atractivas.</a:t>
            </a:r>
          </a:p>
        </p:txBody>
      </p:sp>
      <p:grpSp>
        <p:nvGrpSpPr>
          <p:cNvPr id="29" name="Group 29"/>
          <p:cNvGrpSpPr/>
          <p:nvPr/>
        </p:nvGrpSpPr>
        <p:grpSpPr>
          <a:xfrm>
            <a:off x="9405640" y="6558409"/>
            <a:ext cx="902791" cy="28575"/>
            <a:chOff x="0" y="0"/>
            <a:chExt cx="1203722" cy="38100"/>
          </a:xfrm>
        </p:grpSpPr>
        <p:sp>
          <p:nvSpPr>
            <p:cNvPr id="30" name="Freeform 30"/>
            <p:cNvSpPr/>
            <p:nvPr/>
          </p:nvSpPr>
          <p:spPr>
            <a:xfrm>
              <a:off x="0" y="0"/>
              <a:ext cx="1203706" cy="38100"/>
            </a:xfrm>
            <a:custGeom>
              <a:avLst/>
              <a:gdLst/>
              <a:ahLst/>
              <a:cxnLst/>
              <a:rect l="l" t="t" r="r" b="b"/>
              <a:pathLst>
                <a:path w="1203706" h="38100">
                  <a:moveTo>
                    <a:pt x="0" y="19050"/>
                  </a:moveTo>
                  <a:cubicBezTo>
                    <a:pt x="0" y="8509"/>
                    <a:pt x="8509" y="0"/>
                    <a:pt x="19050" y="0"/>
                  </a:cubicBezTo>
                  <a:lnTo>
                    <a:pt x="1184656" y="0"/>
                  </a:lnTo>
                  <a:cubicBezTo>
                    <a:pt x="1195197" y="0"/>
                    <a:pt x="1203706" y="8509"/>
                    <a:pt x="1203706" y="19050"/>
                  </a:cubicBezTo>
                  <a:cubicBezTo>
                    <a:pt x="1203706" y="29591"/>
                    <a:pt x="1195197" y="38100"/>
                    <a:pt x="1184656" y="38100"/>
                  </a:cubicBezTo>
                  <a:lnTo>
                    <a:pt x="19050" y="38100"/>
                  </a:lnTo>
                  <a:cubicBezTo>
                    <a:pt x="8509" y="38100"/>
                    <a:pt x="0" y="29591"/>
                    <a:pt x="0" y="19050"/>
                  </a:cubicBezTo>
                  <a:close/>
                </a:path>
              </a:pathLst>
            </a:custGeom>
            <a:solidFill>
              <a:srgbClr val="B2D4E5"/>
            </a:solidFill>
          </p:spPr>
          <p:txBody>
            <a:bodyPr/>
            <a:lstStyle/>
            <a:p>
              <a:endParaRPr lang="en-US"/>
            </a:p>
          </p:txBody>
        </p:sp>
      </p:grpSp>
      <p:grpSp>
        <p:nvGrpSpPr>
          <p:cNvPr id="31" name="Group 31"/>
          <p:cNvGrpSpPr/>
          <p:nvPr/>
        </p:nvGrpSpPr>
        <p:grpSpPr>
          <a:xfrm>
            <a:off x="8849022" y="6277719"/>
            <a:ext cx="589955" cy="589955"/>
            <a:chOff x="0" y="0"/>
            <a:chExt cx="786607" cy="786607"/>
          </a:xfrm>
        </p:grpSpPr>
        <p:sp>
          <p:nvSpPr>
            <p:cNvPr id="32" name="Freeform 32"/>
            <p:cNvSpPr/>
            <p:nvPr/>
          </p:nvSpPr>
          <p:spPr>
            <a:xfrm>
              <a:off x="6350" y="6350"/>
              <a:ext cx="773938" cy="773938"/>
            </a:xfrm>
            <a:custGeom>
              <a:avLst/>
              <a:gdLst/>
              <a:ahLst/>
              <a:cxnLst/>
              <a:rect l="l" t="t" r="r" b="b"/>
              <a:pathLst>
                <a:path w="773938" h="773938">
                  <a:moveTo>
                    <a:pt x="0" y="144526"/>
                  </a:moveTo>
                  <a:cubicBezTo>
                    <a:pt x="0" y="64643"/>
                    <a:pt x="64643" y="0"/>
                    <a:pt x="144526" y="0"/>
                  </a:cubicBezTo>
                  <a:lnTo>
                    <a:pt x="629412" y="0"/>
                  </a:lnTo>
                  <a:cubicBezTo>
                    <a:pt x="709168" y="0"/>
                    <a:pt x="773938" y="64643"/>
                    <a:pt x="773938" y="144526"/>
                  </a:cubicBezTo>
                  <a:lnTo>
                    <a:pt x="773938" y="629412"/>
                  </a:lnTo>
                  <a:cubicBezTo>
                    <a:pt x="773938" y="709168"/>
                    <a:pt x="709295" y="773938"/>
                    <a:pt x="629412" y="773938"/>
                  </a:cubicBezTo>
                  <a:lnTo>
                    <a:pt x="144526" y="773938"/>
                  </a:lnTo>
                  <a:cubicBezTo>
                    <a:pt x="64643" y="773938"/>
                    <a:pt x="0" y="709168"/>
                    <a:pt x="0" y="629412"/>
                  </a:cubicBezTo>
                  <a:close/>
                </a:path>
              </a:pathLst>
            </a:custGeom>
            <a:solidFill>
              <a:srgbClr val="CCEEFF"/>
            </a:solidFill>
          </p:spPr>
          <p:txBody>
            <a:bodyPr/>
            <a:lstStyle/>
            <a:p>
              <a:endParaRPr lang="en-US"/>
            </a:p>
          </p:txBody>
        </p:sp>
        <p:sp>
          <p:nvSpPr>
            <p:cNvPr id="33" name="Freeform 33"/>
            <p:cNvSpPr/>
            <p:nvPr/>
          </p:nvSpPr>
          <p:spPr>
            <a:xfrm>
              <a:off x="0" y="0"/>
              <a:ext cx="786638" cy="786638"/>
            </a:xfrm>
            <a:custGeom>
              <a:avLst/>
              <a:gdLst/>
              <a:ahLst/>
              <a:cxnLst/>
              <a:rect l="l" t="t" r="r" b="b"/>
              <a:pathLst>
                <a:path w="786638" h="786638">
                  <a:moveTo>
                    <a:pt x="0" y="150876"/>
                  </a:moveTo>
                  <a:cubicBezTo>
                    <a:pt x="0" y="67564"/>
                    <a:pt x="67564" y="0"/>
                    <a:pt x="150876" y="0"/>
                  </a:cubicBezTo>
                  <a:lnTo>
                    <a:pt x="635762" y="0"/>
                  </a:lnTo>
                  <a:lnTo>
                    <a:pt x="635762" y="6350"/>
                  </a:lnTo>
                  <a:lnTo>
                    <a:pt x="635762" y="0"/>
                  </a:lnTo>
                  <a:cubicBezTo>
                    <a:pt x="719074" y="0"/>
                    <a:pt x="786638" y="67564"/>
                    <a:pt x="786638" y="150876"/>
                  </a:cubicBezTo>
                  <a:lnTo>
                    <a:pt x="780288" y="150876"/>
                  </a:lnTo>
                  <a:lnTo>
                    <a:pt x="786638" y="150876"/>
                  </a:lnTo>
                  <a:lnTo>
                    <a:pt x="786638" y="635762"/>
                  </a:lnTo>
                  <a:lnTo>
                    <a:pt x="780288" y="635762"/>
                  </a:lnTo>
                  <a:lnTo>
                    <a:pt x="786638" y="635762"/>
                  </a:lnTo>
                  <a:cubicBezTo>
                    <a:pt x="786638" y="719074"/>
                    <a:pt x="719074" y="786638"/>
                    <a:pt x="635762" y="786638"/>
                  </a:cubicBezTo>
                  <a:lnTo>
                    <a:pt x="635762" y="780288"/>
                  </a:lnTo>
                  <a:lnTo>
                    <a:pt x="635762" y="786638"/>
                  </a:lnTo>
                  <a:lnTo>
                    <a:pt x="150876" y="786638"/>
                  </a:lnTo>
                  <a:lnTo>
                    <a:pt x="150876" y="780288"/>
                  </a:lnTo>
                  <a:lnTo>
                    <a:pt x="150876" y="786638"/>
                  </a:lnTo>
                  <a:cubicBezTo>
                    <a:pt x="67564" y="786638"/>
                    <a:pt x="0" y="719074"/>
                    <a:pt x="0" y="635762"/>
                  </a:cubicBezTo>
                  <a:lnTo>
                    <a:pt x="0" y="150876"/>
                  </a:lnTo>
                  <a:lnTo>
                    <a:pt x="6350" y="150876"/>
                  </a:lnTo>
                  <a:lnTo>
                    <a:pt x="0" y="150876"/>
                  </a:lnTo>
                  <a:moveTo>
                    <a:pt x="12700" y="150876"/>
                  </a:moveTo>
                  <a:lnTo>
                    <a:pt x="12700" y="635762"/>
                  </a:lnTo>
                  <a:lnTo>
                    <a:pt x="6350" y="635762"/>
                  </a:lnTo>
                  <a:lnTo>
                    <a:pt x="12700" y="635762"/>
                  </a:lnTo>
                  <a:cubicBezTo>
                    <a:pt x="12700" y="712089"/>
                    <a:pt x="74549" y="773938"/>
                    <a:pt x="150876" y="773938"/>
                  </a:cubicBezTo>
                  <a:lnTo>
                    <a:pt x="635762" y="773938"/>
                  </a:lnTo>
                  <a:cubicBezTo>
                    <a:pt x="712089" y="773938"/>
                    <a:pt x="773938" y="712089"/>
                    <a:pt x="773938" y="635762"/>
                  </a:cubicBezTo>
                  <a:lnTo>
                    <a:pt x="773938" y="150876"/>
                  </a:lnTo>
                  <a:cubicBezTo>
                    <a:pt x="773938" y="74549"/>
                    <a:pt x="712089" y="12700"/>
                    <a:pt x="635762" y="12700"/>
                  </a:cubicBezTo>
                  <a:lnTo>
                    <a:pt x="150876" y="12700"/>
                  </a:lnTo>
                  <a:lnTo>
                    <a:pt x="150876" y="6350"/>
                  </a:lnTo>
                  <a:lnTo>
                    <a:pt x="150876" y="12700"/>
                  </a:lnTo>
                  <a:cubicBezTo>
                    <a:pt x="74549" y="12700"/>
                    <a:pt x="12700" y="74549"/>
                    <a:pt x="12700" y="150876"/>
                  </a:cubicBezTo>
                  <a:close/>
                </a:path>
              </a:pathLst>
            </a:custGeom>
            <a:solidFill>
              <a:srgbClr val="B2D4E5"/>
            </a:solidFill>
          </p:spPr>
          <p:txBody>
            <a:bodyPr/>
            <a:lstStyle/>
            <a:p>
              <a:endParaRPr lang="en-US"/>
            </a:p>
          </p:txBody>
        </p:sp>
      </p:grpSp>
      <p:sp>
        <p:nvSpPr>
          <p:cNvPr id="34" name="TextBox 34"/>
          <p:cNvSpPr txBox="1"/>
          <p:nvPr/>
        </p:nvSpPr>
        <p:spPr>
          <a:xfrm>
            <a:off x="9034462" y="6407646"/>
            <a:ext cx="218926" cy="368201"/>
          </a:xfrm>
          <a:prstGeom prst="rect">
            <a:avLst/>
          </a:prstGeom>
        </p:spPr>
        <p:txBody>
          <a:bodyPr lIns="0" tIns="0" rIns="0" bIns="0" rtlCol="0" anchor="t">
            <a:spAutoFit/>
          </a:bodyPr>
          <a:lstStyle/>
          <a:p>
            <a:pPr algn="ctr">
              <a:lnSpc>
                <a:spcPts val="3187"/>
              </a:lnSpc>
            </a:pPr>
            <a:r>
              <a:rPr lang="en-US" sz="3187" b="1">
                <a:solidFill>
                  <a:srgbClr val="272525"/>
                </a:solidFill>
                <a:latin typeface="Arimo Bold"/>
                <a:ea typeface="Arimo Bold"/>
                <a:cs typeface="Arimo Bold"/>
                <a:sym typeface="Arimo Bold"/>
              </a:rPr>
              <a:t>4</a:t>
            </a:r>
          </a:p>
        </p:txBody>
      </p:sp>
      <p:sp>
        <p:nvSpPr>
          <p:cNvPr id="35" name="TextBox 35"/>
          <p:cNvSpPr txBox="1"/>
          <p:nvPr/>
        </p:nvSpPr>
        <p:spPr>
          <a:xfrm>
            <a:off x="10562779" y="6164461"/>
            <a:ext cx="6822430" cy="1735931"/>
          </a:xfrm>
          <a:prstGeom prst="rect">
            <a:avLst/>
          </a:prstGeom>
        </p:spPr>
        <p:txBody>
          <a:bodyPr lIns="0" tIns="0" rIns="0" bIns="0" rtlCol="0" anchor="t">
            <a:spAutoFit/>
          </a:bodyPr>
          <a:lstStyle/>
          <a:p>
            <a:pPr algn="l">
              <a:lnSpc>
                <a:spcPts val="3250"/>
              </a:lnSpc>
            </a:pPr>
            <a:r>
              <a:rPr lang="en-US" sz="2000">
                <a:solidFill>
                  <a:srgbClr val="272525"/>
                </a:solidFill>
                <a:latin typeface="Inter"/>
                <a:ea typeface="Inter"/>
                <a:cs typeface="Inter"/>
                <a:sym typeface="Inter"/>
              </a:rPr>
              <a:t>Gráficos y animaciones: HTML5 ofrece soporte para gráficos 2D y 3D, así como para animaciones, permitiendo la creación de experiencias web más interactivas y visuales.</a:t>
            </a:r>
          </a:p>
        </p:txBody>
      </p:sp>
      <p:grpSp>
        <p:nvGrpSpPr>
          <p:cNvPr id="36" name="Group 36"/>
          <p:cNvGrpSpPr/>
          <p:nvPr/>
        </p:nvGrpSpPr>
        <p:grpSpPr>
          <a:xfrm>
            <a:off x="7979569" y="7770465"/>
            <a:ext cx="902791" cy="28575"/>
            <a:chOff x="0" y="0"/>
            <a:chExt cx="1203722" cy="38100"/>
          </a:xfrm>
        </p:grpSpPr>
        <p:sp>
          <p:nvSpPr>
            <p:cNvPr id="37" name="Freeform 37"/>
            <p:cNvSpPr/>
            <p:nvPr/>
          </p:nvSpPr>
          <p:spPr>
            <a:xfrm>
              <a:off x="0" y="0"/>
              <a:ext cx="1203706" cy="38100"/>
            </a:xfrm>
            <a:custGeom>
              <a:avLst/>
              <a:gdLst/>
              <a:ahLst/>
              <a:cxnLst/>
              <a:rect l="l" t="t" r="r" b="b"/>
              <a:pathLst>
                <a:path w="1203706" h="38100">
                  <a:moveTo>
                    <a:pt x="0" y="19050"/>
                  </a:moveTo>
                  <a:cubicBezTo>
                    <a:pt x="0" y="8509"/>
                    <a:pt x="8509" y="0"/>
                    <a:pt x="19050" y="0"/>
                  </a:cubicBezTo>
                  <a:lnTo>
                    <a:pt x="1184656" y="0"/>
                  </a:lnTo>
                  <a:cubicBezTo>
                    <a:pt x="1195197" y="0"/>
                    <a:pt x="1203706" y="8509"/>
                    <a:pt x="1203706" y="19050"/>
                  </a:cubicBezTo>
                  <a:cubicBezTo>
                    <a:pt x="1203706" y="29591"/>
                    <a:pt x="1195197" y="38100"/>
                    <a:pt x="1184656" y="38100"/>
                  </a:cubicBezTo>
                  <a:lnTo>
                    <a:pt x="19050" y="38100"/>
                  </a:lnTo>
                  <a:cubicBezTo>
                    <a:pt x="8509" y="38100"/>
                    <a:pt x="0" y="29591"/>
                    <a:pt x="0" y="19050"/>
                  </a:cubicBezTo>
                  <a:close/>
                </a:path>
              </a:pathLst>
            </a:custGeom>
            <a:solidFill>
              <a:srgbClr val="B2D4E5"/>
            </a:solidFill>
          </p:spPr>
          <p:txBody>
            <a:bodyPr/>
            <a:lstStyle/>
            <a:p>
              <a:endParaRPr lang="en-US"/>
            </a:p>
          </p:txBody>
        </p:sp>
      </p:grpSp>
      <p:grpSp>
        <p:nvGrpSpPr>
          <p:cNvPr id="38" name="Group 38"/>
          <p:cNvGrpSpPr/>
          <p:nvPr/>
        </p:nvGrpSpPr>
        <p:grpSpPr>
          <a:xfrm>
            <a:off x="8849022" y="7489775"/>
            <a:ext cx="589955" cy="589955"/>
            <a:chOff x="0" y="0"/>
            <a:chExt cx="786607" cy="786607"/>
          </a:xfrm>
        </p:grpSpPr>
        <p:sp>
          <p:nvSpPr>
            <p:cNvPr id="39" name="Freeform 39"/>
            <p:cNvSpPr/>
            <p:nvPr/>
          </p:nvSpPr>
          <p:spPr>
            <a:xfrm>
              <a:off x="6350" y="6350"/>
              <a:ext cx="773938" cy="773938"/>
            </a:xfrm>
            <a:custGeom>
              <a:avLst/>
              <a:gdLst/>
              <a:ahLst/>
              <a:cxnLst/>
              <a:rect l="l" t="t" r="r" b="b"/>
              <a:pathLst>
                <a:path w="773938" h="773938">
                  <a:moveTo>
                    <a:pt x="0" y="144526"/>
                  </a:moveTo>
                  <a:cubicBezTo>
                    <a:pt x="0" y="64643"/>
                    <a:pt x="64643" y="0"/>
                    <a:pt x="144526" y="0"/>
                  </a:cubicBezTo>
                  <a:lnTo>
                    <a:pt x="629412" y="0"/>
                  </a:lnTo>
                  <a:cubicBezTo>
                    <a:pt x="709168" y="0"/>
                    <a:pt x="773938" y="64643"/>
                    <a:pt x="773938" y="144526"/>
                  </a:cubicBezTo>
                  <a:lnTo>
                    <a:pt x="773938" y="629412"/>
                  </a:lnTo>
                  <a:cubicBezTo>
                    <a:pt x="773938" y="709168"/>
                    <a:pt x="709295" y="773938"/>
                    <a:pt x="629412" y="773938"/>
                  </a:cubicBezTo>
                  <a:lnTo>
                    <a:pt x="144526" y="773938"/>
                  </a:lnTo>
                  <a:cubicBezTo>
                    <a:pt x="64643" y="773938"/>
                    <a:pt x="0" y="709168"/>
                    <a:pt x="0" y="629412"/>
                  </a:cubicBezTo>
                  <a:close/>
                </a:path>
              </a:pathLst>
            </a:custGeom>
            <a:solidFill>
              <a:srgbClr val="CCEEFF"/>
            </a:solidFill>
          </p:spPr>
          <p:txBody>
            <a:bodyPr/>
            <a:lstStyle/>
            <a:p>
              <a:endParaRPr lang="en-US"/>
            </a:p>
          </p:txBody>
        </p:sp>
        <p:sp>
          <p:nvSpPr>
            <p:cNvPr id="40" name="Freeform 40"/>
            <p:cNvSpPr/>
            <p:nvPr/>
          </p:nvSpPr>
          <p:spPr>
            <a:xfrm>
              <a:off x="0" y="0"/>
              <a:ext cx="786638" cy="786638"/>
            </a:xfrm>
            <a:custGeom>
              <a:avLst/>
              <a:gdLst/>
              <a:ahLst/>
              <a:cxnLst/>
              <a:rect l="l" t="t" r="r" b="b"/>
              <a:pathLst>
                <a:path w="786638" h="786638">
                  <a:moveTo>
                    <a:pt x="0" y="150876"/>
                  </a:moveTo>
                  <a:cubicBezTo>
                    <a:pt x="0" y="67564"/>
                    <a:pt x="67564" y="0"/>
                    <a:pt x="150876" y="0"/>
                  </a:cubicBezTo>
                  <a:lnTo>
                    <a:pt x="635762" y="0"/>
                  </a:lnTo>
                  <a:lnTo>
                    <a:pt x="635762" y="6350"/>
                  </a:lnTo>
                  <a:lnTo>
                    <a:pt x="635762" y="0"/>
                  </a:lnTo>
                  <a:cubicBezTo>
                    <a:pt x="719074" y="0"/>
                    <a:pt x="786638" y="67564"/>
                    <a:pt x="786638" y="150876"/>
                  </a:cubicBezTo>
                  <a:lnTo>
                    <a:pt x="780288" y="150876"/>
                  </a:lnTo>
                  <a:lnTo>
                    <a:pt x="786638" y="150876"/>
                  </a:lnTo>
                  <a:lnTo>
                    <a:pt x="786638" y="635762"/>
                  </a:lnTo>
                  <a:lnTo>
                    <a:pt x="780288" y="635762"/>
                  </a:lnTo>
                  <a:lnTo>
                    <a:pt x="786638" y="635762"/>
                  </a:lnTo>
                  <a:cubicBezTo>
                    <a:pt x="786638" y="719074"/>
                    <a:pt x="719074" y="786638"/>
                    <a:pt x="635762" y="786638"/>
                  </a:cubicBezTo>
                  <a:lnTo>
                    <a:pt x="635762" y="780288"/>
                  </a:lnTo>
                  <a:lnTo>
                    <a:pt x="635762" y="786638"/>
                  </a:lnTo>
                  <a:lnTo>
                    <a:pt x="150876" y="786638"/>
                  </a:lnTo>
                  <a:lnTo>
                    <a:pt x="150876" y="780288"/>
                  </a:lnTo>
                  <a:lnTo>
                    <a:pt x="150876" y="786638"/>
                  </a:lnTo>
                  <a:cubicBezTo>
                    <a:pt x="67564" y="786638"/>
                    <a:pt x="0" y="719074"/>
                    <a:pt x="0" y="635762"/>
                  </a:cubicBezTo>
                  <a:lnTo>
                    <a:pt x="0" y="150876"/>
                  </a:lnTo>
                  <a:lnTo>
                    <a:pt x="6350" y="150876"/>
                  </a:lnTo>
                  <a:lnTo>
                    <a:pt x="0" y="150876"/>
                  </a:lnTo>
                  <a:moveTo>
                    <a:pt x="12700" y="150876"/>
                  </a:moveTo>
                  <a:lnTo>
                    <a:pt x="12700" y="635762"/>
                  </a:lnTo>
                  <a:lnTo>
                    <a:pt x="6350" y="635762"/>
                  </a:lnTo>
                  <a:lnTo>
                    <a:pt x="12700" y="635762"/>
                  </a:lnTo>
                  <a:cubicBezTo>
                    <a:pt x="12700" y="712089"/>
                    <a:pt x="74549" y="773938"/>
                    <a:pt x="150876" y="773938"/>
                  </a:cubicBezTo>
                  <a:lnTo>
                    <a:pt x="635762" y="773938"/>
                  </a:lnTo>
                  <a:cubicBezTo>
                    <a:pt x="712089" y="773938"/>
                    <a:pt x="773938" y="712089"/>
                    <a:pt x="773938" y="635762"/>
                  </a:cubicBezTo>
                  <a:lnTo>
                    <a:pt x="773938" y="150876"/>
                  </a:lnTo>
                  <a:cubicBezTo>
                    <a:pt x="773938" y="74549"/>
                    <a:pt x="712089" y="12700"/>
                    <a:pt x="635762" y="12700"/>
                  </a:cubicBezTo>
                  <a:lnTo>
                    <a:pt x="150876" y="12700"/>
                  </a:lnTo>
                  <a:lnTo>
                    <a:pt x="150876" y="6350"/>
                  </a:lnTo>
                  <a:lnTo>
                    <a:pt x="150876" y="12700"/>
                  </a:lnTo>
                  <a:cubicBezTo>
                    <a:pt x="74549" y="12700"/>
                    <a:pt x="12700" y="74549"/>
                    <a:pt x="12700" y="150876"/>
                  </a:cubicBezTo>
                  <a:close/>
                </a:path>
              </a:pathLst>
            </a:custGeom>
            <a:solidFill>
              <a:srgbClr val="B2D4E5"/>
            </a:solidFill>
          </p:spPr>
          <p:txBody>
            <a:bodyPr/>
            <a:lstStyle/>
            <a:p>
              <a:endParaRPr lang="en-US"/>
            </a:p>
          </p:txBody>
        </p:sp>
      </p:grpSp>
      <p:sp>
        <p:nvSpPr>
          <p:cNvPr id="41" name="TextBox 41"/>
          <p:cNvSpPr txBox="1"/>
          <p:nvPr/>
        </p:nvSpPr>
        <p:spPr>
          <a:xfrm>
            <a:off x="9028510" y="7619702"/>
            <a:ext cx="230832" cy="368201"/>
          </a:xfrm>
          <a:prstGeom prst="rect">
            <a:avLst/>
          </a:prstGeom>
        </p:spPr>
        <p:txBody>
          <a:bodyPr lIns="0" tIns="0" rIns="0" bIns="0" rtlCol="0" anchor="t">
            <a:spAutoFit/>
          </a:bodyPr>
          <a:lstStyle/>
          <a:p>
            <a:pPr algn="ctr">
              <a:lnSpc>
                <a:spcPts val="3187"/>
              </a:lnSpc>
            </a:pPr>
            <a:r>
              <a:rPr lang="en-US" sz="3187" b="1">
                <a:solidFill>
                  <a:srgbClr val="272525"/>
                </a:solidFill>
                <a:latin typeface="Arimo Bold"/>
                <a:ea typeface="Arimo Bold"/>
                <a:cs typeface="Arimo Bold"/>
                <a:sym typeface="Arimo Bold"/>
              </a:rPr>
              <a:t>5</a:t>
            </a:r>
          </a:p>
        </p:txBody>
      </p:sp>
      <p:sp>
        <p:nvSpPr>
          <p:cNvPr id="42" name="TextBox 42"/>
          <p:cNvSpPr txBox="1"/>
          <p:nvPr/>
        </p:nvSpPr>
        <p:spPr>
          <a:xfrm>
            <a:off x="902791" y="7376517"/>
            <a:ext cx="6822430" cy="1735931"/>
          </a:xfrm>
          <a:prstGeom prst="rect">
            <a:avLst/>
          </a:prstGeom>
        </p:spPr>
        <p:txBody>
          <a:bodyPr lIns="0" tIns="0" rIns="0" bIns="0" rtlCol="0" anchor="t">
            <a:spAutoFit/>
          </a:bodyPr>
          <a:lstStyle/>
          <a:p>
            <a:pPr algn="r">
              <a:lnSpc>
                <a:spcPts val="3250"/>
              </a:lnSpc>
            </a:pPr>
            <a:r>
              <a:rPr lang="en-US" sz="2000">
                <a:solidFill>
                  <a:srgbClr val="272525"/>
                </a:solidFill>
                <a:latin typeface="Inter"/>
                <a:ea typeface="Inter"/>
                <a:cs typeface="Inter"/>
                <a:sym typeface="Inter"/>
              </a:rPr>
              <a:t>Almacenamiento local: HTML5 permite el almacenamiento local de datos en el navegador, lo que facilita la creación de aplicaciones web que pueden funcionar sin conexión a internet.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735789" y="674340"/>
            <a:ext cx="9674424" cy="1703189"/>
          </a:xfrm>
          <a:prstGeom prst="rect">
            <a:avLst/>
          </a:prstGeom>
        </p:spPr>
        <p:txBody>
          <a:bodyPr lIns="0" tIns="0" rIns="0" bIns="0" rtlCol="0" anchor="t">
            <a:spAutoFit/>
          </a:bodyPr>
          <a:lstStyle/>
          <a:p>
            <a:pPr algn="l">
              <a:lnSpc>
                <a:spcPts val="6437"/>
              </a:lnSpc>
            </a:pPr>
            <a:r>
              <a:rPr lang="en-US" sz="5125" b="1">
                <a:solidFill>
                  <a:srgbClr val="000000"/>
                </a:solidFill>
                <a:latin typeface="Arimo Bold"/>
                <a:ea typeface="Arimo Bold"/>
                <a:cs typeface="Arimo Bold"/>
                <a:sym typeface="Arimo Bold"/>
              </a:rPr>
              <a:t>Mejoras en la semántica y accesibilidad</a:t>
            </a:r>
          </a:p>
        </p:txBody>
      </p:sp>
      <p:sp>
        <p:nvSpPr>
          <p:cNvPr id="7" name="Freeform 7" descr="preencoded.png"/>
          <p:cNvSpPr/>
          <p:nvPr/>
        </p:nvSpPr>
        <p:spPr>
          <a:xfrm>
            <a:off x="7735789" y="2753617"/>
            <a:ext cx="1254026" cy="2267248"/>
          </a:xfrm>
          <a:custGeom>
            <a:avLst/>
            <a:gdLst/>
            <a:ahLst/>
            <a:cxnLst/>
            <a:rect l="l" t="t" r="r" b="b"/>
            <a:pathLst>
              <a:path w="1254026" h="2267248">
                <a:moveTo>
                  <a:pt x="0" y="0"/>
                </a:moveTo>
                <a:lnTo>
                  <a:pt x="1254026" y="0"/>
                </a:lnTo>
                <a:lnTo>
                  <a:pt x="1254026" y="2267248"/>
                </a:lnTo>
                <a:lnTo>
                  <a:pt x="0" y="2267248"/>
                </a:lnTo>
                <a:lnTo>
                  <a:pt x="0" y="0"/>
                </a:lnTo>
                <a:close/>
              </a:path>
            </a:pathLst>
          </a:custGeom>
          <a:blipFill>
            <a:blip r:embed="rId5"/>
            <a:stretch>
              <a:fillRect l="-137" r="-137"/>
            </a:stretch>
          </a:blipFill>
        </p:spPr>
        <p:txBody>
          <a:bodyPr/>
          <a:lstStyle/>
          <a:p>
            <a:endParaRPr lang="en-US"/>
          </a:p>
        </p:txBody>
      </p:sp>
      <p:sp>
        <p:nvSpPr>
          <p:cNvPr id="8" name="TextBox 8"/>
          <p:cNvSpPr txBox="1"/>
          <p:nvPr/>
        </p:nvSpPr>
        <p:spPr>
          <a:xfrm>
            <a:off x="9318798" y="2747144"/>
            <a:ext cx="3386138" cy="430560"/>
          </a:xfrm>
          <a:prstGeom prst="rect">
            <a:avLst/>
          </a:prstGeom>
        </p:spPr>
        <p:txBody>
          <a:bodyPr lIns="0" tIns="0" rIns="0" bIns="0" rtlCol="0" anchor="t">
            <a:spAutoFit/>
          </a:bodyPr>
          <a:lstStyle/>
          <a:p>
            <a:pPr algn="l">
              <a:lnSpc>
                <a:spcPts val="3187"/>
              </a:lnSpc>
            </a:pPr>
            <a:r>
              <a:rPr lang="en-US" sz="2562" b="1">
                <a:solidFill>
                  <a:srgbClr val="272525"/>
                </a:solidFill>
                <a:latin typeface="Arimo Bold"/>
                <a:ea typeface="Arimo Bold"/>
                <a:cs typeface="Arimo Bold"/>
                <a:sym typeface="Arimo Bold"/>
              </a:rPr>
              <a:t>Elementos semánticos</a:t>
            </a:r>
          </a:p>
        </p:txBody>
      </p:sp>
      <p:sp>
        <p:nvSpPr>
          <p:cNvPr id="9" name="TextBox 9"/>
          <p:cNvSpPr txBox="1"/>
          <p:nvPr/>
        </p:nvSpPr>
        <p:spPr>
          <a:xfrm>
            <a:off x="9365902" y="3480644"/>
            <a:ext cx="8044309" cy="1289447"/>
          </a:xfrm>
          <a:prstGeom prst="rect">
            <a:avLst/>
          </a:prstGeom>
        </p:spPr>
        <p:txBody>
          <a:bodyPr lIns="0" tIns="0" rIns="0" bIns="0" rtlCol="0" anchor="t">
            <a:spAutoFit/>
          </a:bodyPr>
          <a:lstStyle/>
          <a:p>
            <a:pPr algn="l">
              <a:lnSpc>
                <a:spcPts val="3125"/>
              </a:lnSpc>
            </a:pPr>
            <a:r>
              <a:rPr lang="en-US" sz="1937">
                <a:solidFill>
                  <a:srgbClr val="272525"/>
                </a:solidFill>
                <a:latin typeface="Inter"/>
                <a:ea typeface="Inter"/>
                <a:cs typeface="Inter"/>
                <a:sym typeface="Inter"/>
              </a:rPr>
              <a:t>Elementos como &lt;article&gt;, &lt;aside&gt;, &lt;nav&gt; y &lt;footer&gt; ayudan a definir la estructura y el propósito del contenido de forma más precisa.</a:t>
            </a:r>
          </a:p>
        </p:txBody>
      </p:sp>
      <p:sp>
        <p:nvSpPr>
          <p:cNvPr id="10" name="Freeform 10" descr="preencoded.png"/>
          <p:cNvSpPr/>
          <p:nvPr/>
        </p:nvSpPr>
        <p:spPr>
          <a:xfrm>
            <a:off x="7735789" y="5020866"/>
            <a:ext cx="1254026" cy="2267248"/>
          </a:xfrm>
          <a:custGeom>
            <a:avLst/>
            <a:gdLst/>
            <a:ahLst/>
            <a:cxnLst/>
            <a:rect l="l" t="t" r="r" b="b"/>
            <a:pathLst>
              <a:path w="1254026" h="2267248">
                <a:moveTo>
                  <a:pt x="0" y="0"/>
                </a:moveTo>
                <a:lnTo>
                  <a:pt x="1254026" y="0"/>
                </a:lnTo>
                <a:lnTo>
                  <a:pt x="1254026" y="2267248"/>
                </a:lnTo>
                <a:lnTo>
                  <a:pt x="0" y="2267248"/>
                </a:lnTo>
                <a:lnTo>
                  <a:pt x="0" y="0"/>
                </a:lnTo>
                <a:close/>
              </a:path>
            </a:pathLst>
          </a:custGeom>
          <a:blipFill>
            <a:blip r:embed="rId6"/>
            <a:stretch>
              <a:fillRect l="-137" r="-137"/>
            </a:stretch>
          </a:blipFill>
        </p:spPr>
        <p:txBody>
          <a:bodyPr/>
          <a:lstStyle/>
          <a:p>
            <a:endParaRPr lang="en-US"/>
          </a:p>
        </p:txBody>
      </p:sp>
      <p:sp>
        <p:nvSpPr>
          <p:cNvPr id="11" name="TextBox 11"/>
          <p:cNvSpPr txBox="1"/>
          <p:nvPr/>
        </p:nvSpPr>
        <p:spPr>
          <a:xfrm>
            <a:off x="9365902" y="5001815"/>
            <a:ext cx="3566369" cy="430560"/>
          </a:xfrm>
          <a:prstGeom prst="rect">
            <a:avLst/>
          </a:prstGeom>
        </p:spPr>
        <p:txBody>
          <a:bodyPr lIns="0" tIns="0" rIns="0" bIns="0" rtlCol="0" anchor="t">
            <a:spAutoFit/>
          </a:bodyPr>
          <a:lstStyle/>
          <a:p>
            <a:pPr algn="l">
              <a:lnSpc>
                <a:spcPts val="3187"/>
              </a:lnSpc>
            </a:pPr>
            <a:r>
              <a:rPr lang="en-US" sz="2562" b="1">
                <a:solidFill>
                  <a:srgbClr val="272525"/>
                </a:solidFill>
                <a:latin typeface="Arimo Bold"/>
                <a:ea typeface="Arimo Bold"/>
                <a:cs typeface="Arimo Bold"/>
                <a:sym typeface="Arimo Bold"/>
              </a:rPr>
              <a:t>Accesibilidad mejorada</a:t>
            </a:r>
          </a:p>
        </p:txBody>
      </p:sp>
      <p:sp>
        <p:nvSpPr>
          <p:cNvPr id="12" name="TextBox 12"/>
          <p:cNvSpPr txBox="1"/>
          <p:nvPr/>
        </p:nvSpPr>
        <p:spPr>
          <a:xfrm>
            <a:off x="9365902" y="5747891"/>
            <a:ext cx="8044309" cy="1289447"/>
          </a:xfrm>
          <a:prstGeom prst="rect">
            <a:avLst/>
          </a:prstGeom>
        </p:spPr>
        <p:txBody>
          <a:bodyPr lIns="0" tIns="0" rIns="0" bIns="0" rtlCol="0" anchor="t">
            <a:spAutoFit/>
          </a:bodyPr>
          <a:lstStyle/>
          <a:p>
            <a:pPr algn="l">
              <a:lnSpc>
                <a:spcPts val="3125"/>
              </a:lnSpc>
            </a:pPr>
            <a:r>
              <a:rPr lang="en-US" sz="1937">
                <a:solidFill>
                  <a:srgbClr val="272525"/>
                </a:solidFill>
                <a:latin typeface="Inter"/>
                <a:ea typeface="Inter"/>
                <a:cs typeface="Inter"/>
                <a:sym typeface="Inter"/>
              </a:rPr>
              <a:t>HTML5 incluye atributos y características para mejorar la accesibilidad, como el soporte para lectores de pantalla y la posibilidad de definir roles ARIA para elementos.</a:t>
            </a:r>
          </a:p>
        </p:txBody>
      </p:sp>
      <p:sp>
        <p:nvSpPr>
          <p:cNvPr id="13" name="Freeform 13" descr="preencoded.png"/>
          <p:cNvSpPr/>
          <p:nvPr/>
        </p:nvSpPr>
        <p:spPr>
          <a:xfrm>
            <a:off x="7735789" y="7288114"/>
            <a:ext cx="1254026" cy="2267247"/>
          </a:xfrm>
          <a:custGeom>
            <a:avLst/>
            <a:gdLst/>
            <a:ahLst/>
            <a:cxnLst/>
            <a:rect l="l" t="t" r="r" b="b"/>
            <a:pathLst>
              <a:path w="1254026" h="2267247">
                <a:moveTo>
                  <a:pt x="0" y="0"/>
                </a:moveTo>
                <a:lnTo>
                  <a:pt x="1254026" y="0"/>
                </a:lnTo>
                <a:lnTo>
                  <a:pt x="1254026" y="2267247"/>
                </a:lnTo>
                <a:lnTo>
                  <a:pt x="0" y="2267247"/>
                </a:lnTo>
                <a:lnTo>
                  <a:pt x="0" y="0"/>
                </a:lnTo>
                <a:close/>
              </a:path>
            </a:pathLst>
          </a:custGeom>
          <a:blipFill>
            <a:blip r:embed="rId7"/>
            <a:stretch>
              <a:fillRect l="-137" r="-137"/>
            </a:stretch>
          </a:blipFill>
        </p:spPr>
        <p:txBody>
          <a:bodyPr/>
          <a:lstStyle/>
          <a:p>
            <a:endParaRPr lang="en-US"/>
          </a:p>
        </p:txBody>
      </p:sp>
      <p:sp>
        <p:nvSpPr>
          <p:cNvPr id="14" name="TextBox 14"/>
          <p:cNvSpPr txBox="1"/>
          <p:nvPr/>
        </p:nvSpPr>
        <p:spPr>
          <a:xfrm>
            <a:off x="9365902" y="7519839"/>
            <a:ext cx="3291929" cy="430560"/>
          </a:xfrm>
          <a:prstGeom prst="rect">
            <a:avLst/>
          </a:prstGeom>
        </p:spPr>
        <p:txBody>
          <a:bodyPr lIns="0" tIns="0" rIns="0" bIns="0" rtlCol="0" anchor="t">
            <a:spAutoFit/>
          </a:bodyPr>
          <a:lstStyle/>
          <a:p>
            <a:pPr algn="l">
              <a:lnSpc>
                <a:spcPts val="3187"/>
              </a:lnSpc>
            </a:pPr>
            <a:r>
              <a:rPr lang="en-US" sz="2562" b="1">
                <a:solidFill>
                  <a:srgbClr val="272525"/>
                </a:solidFill>
                <a:latin typeface="Arimo Bold"/>
                <a:ea typeface="Arimo Bold"/>
                <a:cs typeface="Arimo Bold"/>
                <a:sym typeface="Arimo Bold"/>
              </a:rPr>
              <a:t>Interoperabilidad</a:t>
            </a:r>
          </a:p>
        </p:txBody>
      </p:sp>
      <p:sp>
        <p:nvSpPr>
          <p:cNvPr id="15" name="TextBox 15"/>
          <p:cNvSpPr txBox="1"/>
          <p:nvPr/>
        </p:nvSpPr>
        <p:spPr>
          <a:xfrm>
            <a:off x="9365902" y="8015139"/>
            <a:ext cx="8044309" cy="1289447"/>
          </a:xfrm>
          <a:prstGeom prst="rect">
            <a:avLst/>
          </a:prstGeom>
        </p:spPr>
        <p:txBody>
          <a:bodyPr lIns="0" tIns="0" rIns="0" bIns="0" rtlCol="0" anchor="t">
            <a:spAutoFit/>
          </a:bodyPr>
          <a:lstStyle/>
          <a:p>
            <a:pPr algn="l">
              <a:lnSpc>
                <a:spcPts val="3125"/>
              </a:lnSpc>
            </a:pPr>
            <a:r>
              <a:rPr lang="en-US" sz="1937">
                <a:solidFill>
                  <a:srgbClr val="272525"/>
                </a:solidFill>
                <a:latin typeface="Inter"/>
                <a:ea typeface="Inter"/>
                <a:cs typeface="Inter"/>
                <a:sym typeface="Inter"/>
              </a:rPr>
              <a:t>HTML5 está diseñado para ser compatible con todos los navegadores web modernos, lo que garantiza que el contenido se renderice correctamente en diferentes plataformas y dispositivos.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820788" y="936129"/>
            <a:ext cx="9435852" cy="817215"/>
          </a:xfrm>
          <a:prstGeom prst="rect">
            <a:avLst/>
          </a:prstGeom>
        </p:spPr>
        <p:txBody>
          <a:bodyPr lIns="0" tIns="0" rIns="0" bIns="0" rtlCol="0" anchor="t">
            <a:spAutoFit/>
          </a:bodyPr>
          <a:lstStyle/>
          <a:p>
            <a:pPr algn="l">
              <a:lnSpc>
                <a:spcPts val="6000"/>
              </a:lnSpc>
            </a:pPr>
            <a:r>
              <a:rPr lang="en-US" sz="4812" b="1">
                <a:solidFill>
                  <a:srgbClr val="000000"/>
                </a:solidFill>
                <a:latin typeface="Arimo Bold"/>
                <a:ea typeface="Arimo Bold"/>
                <a:cs typeface="Arimo Bold"/>
                <a:sym typeface="Arimo Bold"/>
              </a:rPr>
              <a:t>Ventajas de HTML5 sobre HTML4</a:t>
            </a:r>
          </a:p>
        </p:txBody>
      </p:sp>
      <p:sp>
        <p:nvSpPr>
          <p:cNvPr id="6" name="Freeform 6" descr="preencoded.png"/>
          <p:cNvSpPr/>
          <p:nvPr/>
        </p:nvSpPr>
        <p:spPr>
          <a:xfrm>
            <a:off x="4158257" y="2222301"/>
            <a:ext cx="1647974" cy="1369368"/>
          </a:xfrm>
          <a:custGeom>
            <a:avLst/>
            <a:gdLst/>
            <a:ahLst/>
            <a:cxnLst/>
            <a:rect l="l" t="t" r="r" b="b"/>
            <a:pathLst>
              <a:path w="1647974" h="1369368">
                <a:moveTo>
                  <a:pt x="0" y="0"/>
                </a:moveTo>
                <a:lnTo>
                  <a:pt x="1647974" y="0"/>
                </a:lnTo>
                <a:lnTo>
                  <a:pt x="1647974" y="1369368"/>
                </a:lnTo>
                <a:lnTo>
                  <a:pt x="0" y="1369368"/>
                </a:lnTo>
                <a:lnTo>
                  <a:pt x="0" y="0"/>
                </a:lnTo>
                <a:close/>
              </a:path>
            </a:pathLst>
          </a:custGeom>
          <a:blipFill>
            <a:blip r:embed="rId4"/>
            <a:stretch>
              <a:fillRect t="-86" b="-86"/>
            </a:stretch>
          </a:blipFill>
        </p:spPr>
        <p:txBody>
          <a:bodyPr/>
          <a:lstStyle/>
          <a:p>
            <a:endParaRPr lang="en-US"/>
          </a:p>
        </p:txBody>
      </p:sp>
      <p:sp>
        <p:nvSpPr>
          <p:cNvPr id="7" name="TextBox 7"/>
          <p:cNvSpPr txBox="1"/>
          <p:nvPr/>
        </p:nvSpPr>
        <p:spPr>
          <a:xfrm>
            <a:off x="4919365" y="2737843"/>
            <a:ext cx="125462" cy="573881"/>
          </a:xfrm>
          <a:prstGeom prst="rect">
            <a:avLst/>
          </a:prstGeom>
        </p:spPr>
        <p:txBody>
          <a:bodyPr lIns="0" tIns="0" rIns="0" bIns="0" rtlCol="0" anchor="t">
            <a:spAutoFit/>
          </a:bodyPr>
          <a:lstStyle/>
          <a:p>
            <a:pPr algn="ctr">
              <a:lnSpc>
                <a:spcPts val="3687"/>
              </a:lnSpc>
            </a:pPr>
            <a:r>
              <a:rPr lang="en-US" sz="2249" b="1">
                <a:solidFill>
                  <a:srgbClr val="272525"/>
                </a:solidFill>
                <a:latin typeface="Arimo Bold"/>
                <a:ea typeface="Arimo Bold"/>
                <a:cs typeface="Arimo Bold"/>
                <a:sym typeface="Arimo Bold"/>
              </a:rPr>
              <a:t>1</a:t>
            </a:r>
          </a:p>
        </p:txBody>
      </p:sp>
      <p:sp>
        <p:nvSpPr>
          <p:cNvPr id="8" name="TextBox 8"/>
          <p:cNvSpPr txBox="1"/>
          <p:nvPr/>
        </p:nvSpPr>
        <p:spPr>
          <a:xfrm>
            <a:off x="6040636" y="2428131"/>
            <a:ext cx="3078064" cy="413296"/>
          </a:xfrm>
          <a:prstGeom prst="rect">
            <a:avLst/>
          </a:prstGeom>
        </p:spPr>
        <p:txBody>
          <a:bodyPr lIns="0" tIns="0" rIns="0" bIns="0" rtlCol="0" anchor="t">
            <a:spAutoFit/>
          </a:bodyPr>
          <a:lstStyle/>
          <a:p>
            <a:pPr algn="l">
              <a:lnSpc>
                <a:spcPts val="3000"/>
              </a:lnSpc>
            </a:pPr>
            <a:r>
              <a:rPr lang="en-US" sz="2375" b="1">
                <a:solidFill>
                  <a:srgbClr val="272525"/>
                </a:solidFill>
                <a:latin typeface="Arimo Bold"/>
                <a:ea typeface="Arimo Bold"/>
                <a:cs typeface="Arimo Bold"/>
                <a:sym typeface="Arimo Bold"/>
              </a:rPr>
              <a:t>Multimedia</a:t>
            </a:r>
          </a:p>
        </p:txBody>
      </p:sp>
      <p:sp>
        <p:nvSpPr>
          <p:cNvPr id="9" name="TextBox 9"/>
          <p:cNvSpPr txBox="1"/>
          <p:nvPr/>
        </p:nvSpPr>
        <p:spPr>
          <a:xfrm>
            <a:off x="6040636" y="2905869"/>
            <a:ext cx="6987779" cy="451396"/>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Soporte nativo para audio, video y otros elementos multimedia.</a:t>
            </a:r>
          </a:p>
        </p:txBody>
      </p:sp>
      <p:grpSp>
        <p:nvGrpSpPr>
          <p:cNvPr id="10" name="Group 10"/>
          <p:cNvGrpSpPr/>
          <p:nvPr/>
        </p:nvGrpSpPr>
        <p:grpSpPr>
          <a:xfrm>
            <a:off x="5864721" y="3608934"/>
            <a:ext cx="11544002" cy="14288"/>
            <a:chOff x="0" y="0"/>
            <a:chExt cx="15392003" cy="19050"/>
          </a:xfrm>
        </p:grpSpPr>
        <p:sp>
          <p:nvSpPr>
            <p:cNvPr id="11" name="Freeform 11"/>
            <p:cNvSpPr/>
            <p:nvPr/>
          </p:nvSpPr>
          <p:spPr>
            <a:xfrm>
              <a:off x="0" y="0"/>
              <a:ext cx="15392019" cy="19050"/>
            </a:xfrm>
            <a:custGeom>
              <a:avLst/>
              <a:gdLst/>
              <a:ahLst/>
              <a:cxnLst/>
              <a:rect l="l" t="t" r="r" b="b"/>
              <a:pathLst>
                <a:path w="15392019" h="19050">
                  <a:moveTo>
                    <a:pt x="0" y="9525"/>
                  </a:moveTo>
                  <a:cubicBezTo>
                    <a:pt x="0" y="4318"/>
                    <a:pt x="4318" y="0"/>
                    <a:pt x="9525" y="0"/>
                  </a:cubicBezTo>
                  <a:lnTo>
                    <a:pt x="15382494" y="0"/>
                  </a:lnTo>
                  <a:cubicBezTo>
                    <a:pt x="15387701" y="0"/>
                    <a:pt x="15392019" y="4318"/>
                    <a:pt x="15392019" y="9525"/>
                  </a:cubicBezTo>
                  <a:cubicBezTo>
                    <a:pt x="15392019" y="14732"/>
                    <a:pt x="15387701" y="19050"/>
                    <a:pt x="15382494" y="19050"/>
                  </a:cubicBezTo>
                  <a:lnTo>
                    <a:pt x="9525" y="19050"/>
                  </a:lnTo>
                  <a:cubicBezTo>
                    <a:pt x="4318" y="19050"/>
                    <a:pt x="0" y="14732"/>
                    <a:pt x="0" y="9525"/>
                  </a:cubicBezTo>
                  <a:close/>
                </a:path>
              </a:pathLst>
            </a:custGeom>
            <a:solidFill>
              <a:srgbClr val="B2D4E5"/>
            </a:solidFill>
          </p:spPr>
          <p:txBody>
            <a:bodyPr/>
            <a:lstStyle/>
            <a:p>
              <a:endParaRPr lang="en-US"/>
            </a:p>
          </p:txBody>
        </p:sp>
      </p:grpSp>
      <p:sp>
        <p:nvSpPr>
          <p:cNvPr id="12" name="Freeform 12" descr="preencoded.png"/>
          <p:cNvSpPr/>
          <p:nvPr/>
        </p:nvSpPr>
        <p:spPr>
          <a:xfrm>
            <a:off x="3334345" y="3650159"/>
            <a:ext cx="3295947" cy="1369367"/>
          </a:xfrm>
          <a:custGeom>
            <a:avLst/>
            <a:gdLst/>
            <a:ahLst/>
            <a:cxnLst/>
            <a:rect l="l" t="t" r="r" b="b"/>
            <a:pathLst>
              <a:path w="3295947" h="1369367">
                <a:moveTo>
                  <a:pt x="0" y="0"/>
                </a:moveTo>
                <a:lnTo>
                  <a:pt x="3295947" y="0"/>
                </a:lnTo>
                <a:lnTo>
                  <a:pt x="3295947" y="1369367"/>
                </a:lnTo>
                <a:lnTo>
                  <a:pt x="0" y="1369367"/>
                </a:lnTo>
                <a:lnTo>
                  <a:pt x="0" y="0"/>
                </a:lnTo>
                <a:close/>
              </a:path>
            </a:pathLst>
          </a:custGeom>
          <a:blipFill>
            <a:blip r:embed="rId5"/>
            <a:stretch>
              <a:fillRect t="-86" b="-86"/>
            </a:stretch>
          </a:blipFill>
        </p:spPr>
        <p:txBody>
          <a:bodyPr/>
          <a:lstStyle/>
          <a:p>
            <a:endParaRPr lang="en-US"/>
          </a:p>
        </p:txBody>
      </p:sp>
      <p:sp>
        <p:nvSpPr>
          <p:cNvPr id="13" name="TextBox 13"/>
          <p:cNvSpPr txBox="1"/>
          <p:nvPr/>
        </p:nvSpPr>
        <p:spPr>
          <a:xfrm>
            <a:off x="4899124" y="3995440"/>
            <a:ext cx="166241" cy="573881"/>
          </a:xfrm>
          <a:prstGeom prst="rect">
            <a:avLst/>
          </a:prstGeom>
        </p:spPr>
        <p:txBody>
          <a:bodyPr lIns="0" tIns="0" rIns="0" bIns="0" rtlCol="0" anchor="t">
            <a:spAutoFit/>
          </a:bodyPr>
          <a:lstStyle/>
          <a:p>
            <a:pPr algn="ctr">
              <a:lnSpc>
                <a:spcPts val="3687"/>
              </a:lnSpc>
            </a:pPr>
            <a:r>
              <a:rPr lang="en-US" sz="2249" b="1">
                <a:solidFill>
                  <a:srgbClr val="272525"/>
                </a:solidFill>
                <a:latin typeface="Arimo Bold"/>
                <a:ea typeface="Arimo Bold"/>
                <a:cs typeface="Arimo Bold"/>
                <a:sym typeface="Arimo Bold"/>
              </a:rPr>
              <a:t>2</a:t>
            </a:r>
          </a:p>
        </p:txBody>
      </p:sp>
      <p:sp>
        <p:nvSpPr>
          <p:cNvPr id="14" name="TextBox 14"/>
          <p:cNvSpPr txBox="1"/>
          <p:nvPr/>
        </p:nvSpPr>
        <p:spPr>
          <a:xfrm>
            <a:off x="6864697" y="3855987"/>
            <a:ext cx="3078064" cy="413296"/>
          </a:xfrm>
          <a:prstGeom prst="rect">
            <a:avLst/>
          </a:prstGeom>
        </p:spPr>
        <p:txBody>
          <a:bodyPr lIns="0" tIns="0" rIns="0" bIns="0" rtlCol="0" anchor="t">
            <a:spAutoFit/>
          </a:bodyPr>
          <a:lstStyle/>
          <a:p>
            <a:pPr algn="l">
              <a:lnSpc>
                <a:spcPts val="3000"/>
              </a:lnSpc>
            </a:pPr>
            <a:r>
              <a:rPr lang="en-US" sz="2375" b="1">
                <a:solidFill>
                  <a:srgbClr val="272525"/>
                </a:solidFill>
                <a:latin typeface="Arimo Bold"/>
                <a:ea typeface="Arimo Bold"/>
                <a:cs typeface="Arimo Bold"/>
                <a:sym typeface="Arimo Bold"/>
              </a:rPr>
              <a:t>Semántica</a:t>
            </a:r>
          </a:p>
        </p:txBody>
      </p:sp>
      <p:sp>
        <p:nvSpPr>
          <p:cNvPr id="15" name="TextBox 15"/>
          <p:cNvSpPr txBox="1"/>
          <p:nvPr/>
        </p:nvSpPr>
        <p:spPr>
          <a:xfrm>
            <a:off x="6864697" y="4333726"/>
            <a:ext cx="7366247" cy="451396"/>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Elementos semánticos para una mejor comprensión del contenido.</a:t>
            </a:r>
          </a:p>
        </p:txBody>
      </p:sp>
      <p:grpSp>
        <p:nvGrpSpPr>
          <p:cNvPr id="16" name="Group 16"/>
          <p:cNvGrpSpPr/>
          <p:nvPr/>
        </p:nvGrpSpPr>
        <p:grpSpPr>
          <a:xfrm>
            <a:off x="6688782" y="5036790"/>
            <a:ext cx="10719941" cy="14288"/>
            <a:chOff x="0" y="0"/>
            <a:chExt cx="14293255" cy="19050"/>
          </a:xfrm>
        </p:grpSpPr>
        <p:sp>
          <p:nvSpPr>
            <p:cNvPr id="17" name="Freeform 17"/>
            <p:cNvSpPr/>
            <p:nvPr/>
          </p:nvSpPr>
          <p:spPr>
            <a:xfrm>
              <a:off x="0" y="0"/>
              <a:ext cx="14293214" cy="19050"/>
            </a:xfrm>
            <a:custGeom>
              <a:avLst/>
              <a:gdLst/>
              <a:ahLst/>
              <a:cxnLst/>
              <a:rect l="l" t="t" r="r" b="b"/>
              <a:pathLst>
                <a:path w="14293214" h="19050">
                  <a:moveTo>
                    <a:pt x="0" y="9525"/>
                  </a:moveTo>
                  <a:cubicBezTo>
                    <a:pt x="0" y="4318"/>
                    <a:pt x="4318" y="0"/>
                    <a:pt x="9525" y="0"/>
                  </a:cubicBezTo>
                  <a:lnTo>
                    <a:pt x="14283689" y="0"/>
                  </a:lnTo>
                  <a:cubicBezTo>
                    <a:pt x="14288897" y="0"/>
                    <a:pt x="14293214" y="4318"/>
                    <a:pt x="14293214" y="9525"/>
                  </a:cubicBezTo>
                  <a:cubicBezTo>
                    <a:pt x="14293214" y="14732"/>
                    <a:pt x="14288897" y="19050"/>
                    <a:pt x="14283689" y="19050"/>
                  </a:cubicBezTo>
                  <a:lnTo>
                    <a:pt x="9525" y="19050"/>
                  </a:lnTo>
                  <a:cubicBezTo>
                    <a:pt x="4318" y="19050"/>
                    <a:pt x="0" y="14732"/>
                    <a:pt x="0" y="9525"/>
                  </a:cubicBezTo>
                  <a:close/>
                </a:path>
              </a:pathLst>
            </a:custGeom>
            <a:solidFill>
              <a:srgbClr val="B2D4E5"/>
            </a:solidFill>
          </p:spPr>
          <p:txBody>
            <a:bodyPr/>
            <a:lstStyle/>
            <a:p>
              <a:endParaRPr lang="en-US"/>
            </a:p>
          </p:txBody>
        </p:sp>
      </p:grpSp>
      <p:sp>
        <p:nvSpPr>
          <p:cNvPr id="18" name="Freeform 18" descr="preencoded.png"/>
          <p:cNvSpPr/>
          <p:nvPr/>
        </p:nvSpPr>
        <p:spPr>
          <a:xfrm>
            <a:off x="2510284" y="5078016"/>
            <a:ext cx="4943921" cy="1369368"/>
          </a:xfrm>
          <a:custGeom>
            <a:avLst/>
            <a:gdLst/>
            <a:ahLst/>
            <a:cxnLst/>
            <a:rect l="l" t="t" r="r" b="b"/>
            <a:pathLst>
              <a:path w="4943921" h="1369368">
                <a:moveTo>
                  <a:pt x="0" y="0"/>
                </a:moveTo>
                <a:lnTo>
                  <a:pt x="4943921" y="0"/>
                </a:lnTo>
                <a:lnTo>
                  <a:pt x="4943921" y="1369368"/>
                </a:lnTo>
                <a:lnTo>
                  <a:pt x="0" y="1369368"/>
                </a:lnTo>
                <a:lnTo>
                  <a:pt x="0" y="0"/>
                </a:lnTo>
                <a:close/>
              </a:path>
            </a:pathLst>
          </a:custGeom>
          <a:blipFill>
            <a:blip r:embed="rId6"/>
            <a:stretch>
              <a:fillRect t="-86" b="-86"/>
            </a:stretch>
          </a:blipFill>
        </p:spPr>
        <p:txBody>
          <a:bodyPr/>
          <a:lstStyle/>
          <a:p>
            <a:endParaRPr lang="en-US"/>
          </a:p>
        </p:txBody>
      </p:sp>
      <p:sp>
        <p:nvSpPr>
          <p:cNvPr id="19" name="TextBox 19"/>
          <p:cNvSpPr txBox="1"/>
          <p:nvPr/>
        </p:nvSpPr>
        <p:spPr>
          <a:xfrm>
            <a:off x="4899124" y="5423297"/>
            <a:ext cx="165944" cy="573881"/>
          </a:xfrm>
          <a:prstGeom prst="rect">
            <a:avLst/>
          </a:prstGeom>
        </p:spPr>
        <p:txBody>
          <a:bodyPr lIns="0" tIns="0" rIns="0" bIns="0" rtlCol="0" anchor="t">
            <a:spAutoFit/>
          </a:bodyPr>
          <a:lstStyle/>
          <a:p>
            <a:pPr algn="ctr">
              <a:lnSpc>
                <a:spcPts val="3687"/>
              </a:lnSpc>
            </a:pPr>
            <a:r>
              <a:rPr lang="en-US" sz="2249" b="1">
                <a:solidFill>
                  <a:srgbClr val="272525"/>
                </a:solidFill>
                <a:latin typeface="Arimo Bold"/>
                <a:ea typeface="Arimo Bold"/>
                <a:cs typeface="Arimo Bold"/>
                <a:sym typeface="Arimo Bold"/>
              </a:rPr>
              <a:t>3</a:t>
            </a:r>
          </a:p>
        </p:txBody>
      </p:sp>
      <p:sp>
        <p:nvSpPr>
          <p:cNvPr id="20" name="TextBox 20"/>
          <p:cNvSpPr txBox="1"/>
          <p:nvPr/>
        </p:nvSpPr>
        <p:spPr>
          <a:xfrm>
            <a:off x="7688610" y="5283845"/>
            <a:ext cx="3078064" cy="413296"/>
          </a:xfrm>
          <a:prstGeom prst="rect">
            <a:avLst/>
          </a:prstGeom>
        </p:spPr>
        <p:txBody>
          <a:bodyPr lIns="0" tIns="0" rIns="0" bIns="0" rtlCol="0" anchor="t">
            <a:spAutoFit/>
          </a:bodyPr>
          <a:lstStyle/>
          <a:p>
            <a:pPr algn="l">
              <a:lnSpc>
                <a:spcPts val="3000"/>
              </a:lnSpc>
            </a:pPr>
            <a:r>
              <a:rPr lang="en-US" sz="2375" b="1">
                <a:solidFill>
                  <a:srgbClr val="272525"/>
                </a:solidFill>
                <a:latin typeface="Arimo Bold"/>
                <a:ea typeface="Arimo Bold"/>
                <a:cs typeface="Arimo Bold"/>
                <a:sym typeface="Arimo Bold"/>
              </a:rPr>
              <a:t>Aplicaciones web</a:t>
            </a:r>
          </a:p>
        </p:txBody>
      </p:sp>
      <p:sp>
        <p:nvSpPr>
          <p:cNvPr id="21" name="TextBox 21"/>
          <p:cNvSpPr txBox="1"/>
          <p:nvPr/>
        </p:nvSpPr>
        <p:spPr>
          <a:xfrm>
            <a:off x="7688610" y="5761584"/>
            <a:ext cx="5961758" cy="451396"/>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API para la creación de aplicaciones web interactivas.</a:t>
            </a:r>
          </a:p>
        </p:txBody>
      </p:sp>
      <p:grpSp>
        <p:nvGrpSpPr>
          <p:cNvPr id="22" name="Group 22"/>
          <p:cNvGrpSpPr/>
          <p:nvPr/>
        </p:nvGrpSpPr>
        <p:grpSpPr>
          <a:xfrm>
            <a:off x="7512695" y="6464647"/>
            <a:ext cx="9896029" cy="14288"/>
            <a:chOff x="0" y="0"/>
            <a:chExt cx="13194705" cy="19050"/>
          </a:xfrm>
        </p:grpSpPr>
        <p:sp>
          <p:nvSpPr>
            <p:cNvPr id="23" name="Freeform 23"/>
            <p:cNvSpPr/>
            <p:nvPr/>
          </p:nvSpPr>
          <p:spPr>
            <a:xfrm>
              <a:off x="0" y="0"/>
              <a:ext cx="13194664" cy="19050"/>
            </a:xfrm>
            <a:custGeom>
              <a:avLst/>
              <a:gdLst/>
              <a:ahLst/>
              <a:cxnLst/>
              <a:rect l="l" t="t" r="r" b="b"/>
              <a:pathLst>
                <a:path w="13194664" h="19050">
                  <a:moveTo>
                    <a:pt x="0" y="9525"/>
                  </a:moveTo>
                  <a:cubicBezTo>
                    <a:pt x="0" y="4318"/>
                    <a:pt x="4318" y="0"/>
                    <a:pt x="9525" y="0"/>
                  </a:cubicBezTo>
                  <a:lnTo>
                    <a:pt x="13185139" y="0"/>
                  </a:lnTo>
                  <a:cubicBezTo>
                    <a:pt x="13190347" y="0"/>
                    <a:pt x="13194664" y="4318"/>
                    <a:pt x="13194664" y="9525"/>
                  </a:cubicBezTo>
                  <a:cubicBezTo>
                    <a:pt x="13194664" y="14732"/>
                    <a:pt x="13190347" y="19050"/>
                    <a:pt x="13185139" y="19050"/>
                  </a:cubicBezTo>
                  <a:lnTo>
                    <a:pt x="9525" y="19050"/>
                  </a:lnTo>
                  <a:cubicBezTo>
                    <a:pt x="4318" y="19050"/>
                    <a:pt x="0" y="14732"/>
                    <a:pt x="0" y="9525"/>
                  </a:cubicBezTo>
                  <a:close/>
                </a:path>
              </a:pathLst>
            </a:custGeom>
            <a:solidFill>
              <a:srgbClr val="B2D4E5"/>
            </a:solidFill>
          </p:spPr>
          <p:txBody>
            <a:bodyPr/>
            <a:lstStyle/>
            <a:p>
              <a:endParaRPr lang="en-US"/>
            </a:p>
          </p:txBody>
        </p:sp>
      </p:grpSp>
      <p:sp>
        <p:nvSpPr>
          <p:cNvPr id="24" name="Freeform 24" descr="preencoded.png"/>
          <p:cNvSpPr/>
          <p:nvPr/>
        </p:nvSpPr>
        <p:spPr>
          <a:xfrm>
            <a:off x="1686371" y="6505872"/>
            <a:ext cx="6591895" cy="1369368"/>
          </a:xfrm>
          <a:custGeom>
            <a:avLst/>
            <a:gdLst/>
            <a:ahLst/>
            <a:cxnLst/>
            <a:rect l="l" t="t" r="r" b="b"/>
            <a:pathLst>
              <a:path w="6591895" h="1369368">
                <a:moveTo>
                  <a:pt x="0" y="0"/>
                </a:moveTo>
                <a:lnTo>
                  <a:pt x="6591895" y="0"/>
                </a:lnTo>
                <a:lnTo>
                  <a:pt x="6591895" y="1369368"/>
                </a:lnTo>
                <a:lnTo>
                  <a:pt x="0" y="1369368"/>
                </a:lnTo>
                <a:lnTo>
                  <a:pt x="0" y="0"/>
                </a:lnTo>
                <a:close/>
              </a:path>
            </a:pathLst>
          </a:custGeom>
          <a:blipFill>
            <a:blip r:embed="rId7"/>
            <a:stretch>
              <a:fillRect t="-86" b="-86"/>
            </a:stretch>
          </a:blipFill>
        </p:spPr>
        <p:txBody>
          <a:bodyPr/>
          <a:lstStyle/>
          <a:p>
            <a:endParaRPr lang="en-US"/>
          </a:p>
        </p:txBody>
      </p:sp>
      <p:sp>
        <p:nvSpPr>
          <p:cNvPr id="25" name="TextBox 25"/>
          <p:cNvSpPr txBox="1"/>
          <p:nvPr/>
        </p:nvSpPr>
        <p:spPr>
          <a:xfrm>
            <a:off x="4903142" y="6851154"/>
            <a:ext cx="158055" cy="573881"/>
          </a:xfrm>
          <a:prstGeom prst="rect">
            <a:avLst/>
          </a:prstGeom>
        </p:spPr>
        <p:txBody>
          <a:bodyPr lIns="0" tIns="0" rIns="0" bIns="0" rtlCol="0" anchor="t">
            <a:spAutoFit/>
          </a:bodyPr>
          <a:lstStyle/>
          <a:p>
            <a:pPr algn="ctr">
              <a:lnSpc>
                <a:spcPts val="3687"/>
              </a:lnSpc>
            </a:pPr>
            <a:r>
              <a:rPr lang="en-US" sz="2249" b="1">
                <a:solidFill>
                  <a:srgbClr val="272525"/>
                </a:solidFill>
                <a:latin typeface="Arimo Bold"/>
                <a:ea typeface="Arimo Bold"/>
                <a:cs typeface="Arimo Bold"/>
                <a:sym typeface="Arimo Bold"/>
              </a:rPr>
              <a:t>4</a:t>
            </a:r>
          </a:p>
        </p:txBody>
      </p:sp>
      <p:sp>
        <p:nvSpPr>
          <p:cNvPr id="26" name="TextBox 26"/>
          <p:cNvSpPr txBox="1"/>
          <p:nvPr/>
        </p:nvSpPr>
        <p:spPr>
          <a:xfrm>
            <a:off x="8512671" y="6711703"/>
            <a:ext cx="3078064" cy="413296"/>
          </a:xfrm>
          <a:prstGeom prst="rect">
            <a:avLst/>
          </a:prstGeom>
        </p:spPr>
        <p:txBody>
          <a:bodyPr lIns="0" tIns="0" rIns="0" bIns="0" rtlCol="0" anchor="t">
            <a:spAutoFit/>
          </a:bodyPr>
          <a:lstStyle/>
          <a:p>
            <a:pPr algn="l">
              <a:lnSpc>
                <a:spcPts val="3000"/>
              </a:lnSpc>
            </a:pPr>
            <a:r>
              <a:rPr lang="en-US" sz="2375" b="1">
                <a:solidFill>
                  <a:srgbClr val="272525"/>
                </a:solidFill>
                <a:latin typeface="Arimo Bold"/>
                <a:ea typeface="Arimo Bold"/>
                <a:cs typeface="Arimo Bold"/>
                <a:sym typeface="Arimo Bold"/>
              </a:rPr>
              <a:t>Accesibilidad</a:t>
            </a:r>
          </a:p>
        </p:txBody>
      </p:sp>
      <p:sp>
        <p:nvSpPr>
          <p:cNvPr id="27" name="TextBox 27"/>
          <p:cNvSpPr txBox="1"/>
          <p:nvPr/>
        </p:nvSpPr>
        <p:spPr>
          <a:xfrm>
            <a:off x="8512671" y="7189440"/>
            <a:ext cx="7229029" cy="451396"/>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Mejoras para la accesibilidad para personas con discapacidades.</a:t>
            </a:r>
          </a:p>
        </p:txBody>
      </p:sp>
      <p:grpSp>
        <p:nvGrpSpPr>
          <p:cNvPr id="28" name="Group 28"/>
          <p:cNvGrpSpPr/>
          <p:nvPr/>
        </p:nvGrpSpPr>
        <p:grpSpPr>
          <a:xfrm>
            <a:off x="8336756" y="7892504"/>
            <a:ext cx="9071968" cy="14288"/>
            <a:chOff x="0" y="0"/>
            <a:chExt cx="12095957" cy="19050"/>
          </a:xfrm>
        </p:grpSpPr>
        <p:sp>
          <p:nvSpPr>
            <p:cNvPr id="29" name="Freeform 29"/>
            <p:cNvSpPr/>
            <p:nvPr/>
          </p:nvSpPr>
          <p:spPr>
            <a:xfrm>
              <a:off x="0" y="0"/>
              <a:ext cx="12095988" cy="19050"/>
            </a:xfrm>
            <a:custGeom>
              <a:avLst/>
              <a:gdLst/>
              <a:ahLst/>
              <a:cxnLst/>
              <a:rect l="l" t="t" r="r" b="b"/>
              <a:pathLst>
                <a:path w="12095988" h="19050">
                  <a:moveTo>
                    <a:pt x="0" y="9525"/>
                  </a:moveTo>
                  <a:cubicBezTo>
                    <a:pt x="0" y="4318"/>
                    <a:pt x="4318" y="0"/>
                    <a:pt x="9525" y="0"/>
                  </a:cubicBezTo>
                  <a:lnTo>
                    <a:pt x="12086463" y="0"/>
                  </a:lnTo>
                  <a:cubicBezTo>
                    <a:pt x="12091670" y="0"/>
                    <a:pt x="12095988" y="4318"/>
                    <a:pt x="12095988" y="9525"/>
                  </a:cubicBezTo>
                  <a:cubicBezTo>
                    <a:pt x="12095988" y="14732"/>
                    <a:pt x="12091670" y="19050"/>
                    <a:pt x="12086463" y="19050"/>
                  </a:cubicBezTo>
                  <a:lnTo>
                    <a:pt x="9525" y="19050"/>
                  </a:lnTo>
                  <a:cubicBezTo>
                    <a:pt x="4318" y="19050"/>
                    <a:pt x="0" y="14732"/>
                    <a:pt x="0" y="9525"/>
                  </a:cubicBezTo>
                  <a:close/>
                </a:path>
              </a:pathLst>
            </a:custGeom>
            <a:solidFill>
              <a:srgbClr val="B2D4E5"/>
            </a:solidFill>
          </p:spPr>
          <p:txBody>
            <a:bodyPr/>
            <a:lstStyle/>
            <a:p>
              <a:endParaRPr lang="en-US"/>
            </a:p>
          </p:txBody>
        </p:sp>
      </p:grpSp>
      <p:sp>
        <p:nvSpPr>
          <p:cNvPr id="30" name="Freeform 30" descr="preencoded.png"/>
          <p:cNvSpPr/>
          <p:nvPr/>
        </p:nvSpPr>
        <p:spPr>
          <a:xfrm>
            <a:off x="862310" y="7933730"/>
            <a:ext cx="8239869" cy="1369368"/>
          </a:xfrm>
          <a:custGeom>
            <a:avLst/>
            <a:gdLst/>
            <a:ahLst/>
            <a:cxnLst/>
            <a:rect l="l" t="t" r="r" b="b"/>
            <a:pathLst>
              <a:path w="8239869" h="1369368">
                <a:moveTo>
                  <a:pt x="0" y="0"/>
                </a:moveTo>
                <a:lnTo>
                  <a:pt x="8239869" y="0"/>
                </a:lnTo>
                <a:lnTo>
                  <a:pt x="8239869" y="1369368"/>
                </a:lnTo>
                <a:lnTo>
                  <a:pt x="0" y="1369368"/>
                </a:lnTo>
                <a:lnTo>
                  <a:pt x="0" y="0"/>
                </a:lnTo>
                <a:close/>
              </a:path>
            </a:pathLst>
          </a:custGeom>
          <a:blipFill>
            <a:blip r:embed="rId8"/>
            <a:stretch>
              <a:fillRect t="-86" b="-86"/>
            </a:stretch>
          </a:blipFill>
        </p:spPr>
        <p:txBody>
          <a:bodyPr/>
          <a:lstStyle/>
          <a:p>
            <a:endParaRPr lang="en-US"/>
          </a:p>
        </p:txBody>
      </p:sp>
      <p:sp>
        <p:nvSpPr>
          <p:cNvPr id="31" name="TextBox 31"/>
          <p:cNvSpPr txBox="1"/>
          <p:nvPr/>
        </p:nvSpPr>
        <p:spPr>
          <a:xfrm>
            <a:off x="4898826" y="8279011"/>
            <a:ext cx="166539" cy="573881"/>
          </a:xfrm>
          <a:prstGeom prst="rect">
            <a:avLst/>
          </a:prstGeom>
        </p:spPr>
        <p:txBody>
          <a:bodyPr lIns="0" tIns="0" rIns="0" bIns="0" rtlCol="0" anchor="t">
            <a:spAutoFit/>
          </a:bodyPr>
          <a:lstStyle/>
          <a:p>
            <a:pPr algn="ctr">
              <a:lnSpc>
                <a:spcPts val="3687"/>
              </a:lnSpc>
            </a:pPr>
            <a:r>
              <a:rPr lang="en-US" sz="2249" b="1">
                <a:solidFill>
                  <a:srgbClr val="272525"/>
                </a:solidFill>
                <a:latin typeface="Arimo Bold"/>
                <a:ea typeface="Arimo Bold"/>
                <a:cs typeface="Arimo Bold"/>
                <a:sym typeface="Arimo Bold"/>
              </a:rPr>
              <a:t>5</a:t>
            </a:r>
          </a:p>
        </p:txBody>
      </p:sp>
      <p:sp>
        <p:nvSpPr>
          <p:cNvPr id="32" name="TextBox 32"/>
          <p:cNvSpPr txBox="1"/>
          <p:nvPr/>
        </p:nvSpPr>
        <p:spPr>
          <a:xfrm>
            <a:off x="9336584" y="8139559"/>
            <a:ext cx="3078064" cy="413296"/>
          </a:xfrm>
          <a:prstGeom prst="rect">
            <a:avLst/>
          </a:prstGeom>
        </p:spPr>
        <p:txBody>
          <a:bodyPr lIns="0" tIns="0" rIns="0" bIns="0" rtlCol="0" anchor="t">
            <a:spAutoFit/>
          </a:bodyPr>
          <a:lstStyle/>
          <a:p>
            <a:pPr algn="l">
              <a:lnSpc>
                <a:spcPts val="3000"/>
              </a:lnSpc>
            </a:pPr>
            <a:r>
              <a:rPr lang="en-US" sz="2375" b="1">
                <a:solidFill>
                  <a:srgbClr val="272525"/>
                </a:solidFill>
                <a:latin typeface="Arimo Bold"/>
                <a:ea typeface="Arimo Bold"/>
                <a:cs typeface="Arimo Bold"/>
                <a:sym typeface="Arimo Bold"/>
              </a:rPr>
              <a:t>Interoperabilidad</a:t>
            </a:r>
          </a:p>
        </p:txBody>
      </p:sp>
      <p:sp>
        <p:nvSpPr>
          <p:cNvPr id="33" name="TextBox 33"/>
          <p:cNvSpPr txBox="1"/>
          <p:nvPr/>
        </p:nvSpPr>
        <p:spPr>
          <a:xfrm>
            <a:off x="9336584" y="8617298"/>
            <a:ext cx="6503640" cy="451396"/>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Compatibilidad con todos los navegadores web modernos.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1028700" y="379214"/>
            <a:ext cx="9530804" cy="923627"/>
          </a:xfrm>
          <a:prstGeom prst="rect">
            <a:avLst/>
          </a:prstGeom>
        </p:spPr>
        <p:txBody>
          <a:bodyPr lIns="0" tIns="0" rIns="0" bIns="0" rtlCol="0" anchor="t">
            <a:spAutoFit/>
          </a:bodyPr>
          <a:lstStyle/>
          <a:p>
            <a:pPr algn="l">
              <a:lnSpc>
                <a:spcPts val="6812"/>
              </a:lnSpc>
            </a:pPr>
            <a:r>
              <a:rPr lang="en-US" sz="5437" b="1">
                <a:solidFill>
                  <a:srgbClr val="000000"/>
                </a:solidFill>
                <a:latin typeface="Arimo Bold"/>
                <a:ea typeface="Arimo Bold"/>
                <a:cs typeface="Arimo Bold"/>
                <a:sym typeface="Arimo Bold"/>
              </a:rPr>
              <a:t>Ejemplos prácticos de HTML5</a:t>
            </a:r>
          </a:p>
        </p:txBody>
      </p:sp>
      <p:grpSp>
        <p:nvGrpSpPr>
          <p:cNvPr id="6" name="Group 6"/>
          <p:cNvGrpSpPr/>
          <p:nvPr/>
        </p:nvGrpSpPr>
        <p:grpSpPr>
          <a:xfrm>
            <a:off x="919460" y="2131516"/>
            <a:ext cx="2064395" cy="1551534"/>
            <a:chOff x="0" y="0"/>
            <a:chExt cx="2752527" cy="2068712"/>
          </a:xfrm>
        </p:grpSpPr>
        <p:sp>
          <p:nvSpPr>
            <p:cNvPr id="7" name="Freeform 7"/>
            <p:cNvSpPr/>
            <p:nvPr/>
          </p:nvSpPr>
          <p:spPr>
            <a:xfrm>
              <a:off x="6350" y="6350"/>
              <a:ext cx="2739771" cy="2056003"/>
            </a:xfrm>
            <a:custGeom>
              <a:avLst/>
              <a:gdLst/>
              <a:ahLst/>
              <a:cxnLst/>
              <a:rect l="l" t="t" r="r" b="b"/>
              <a:pathLst>
                <a:path w="2739771" h="2056003">
                  <a:moveTo>
                    <a:pt x="0" y="147828"/>
                  </a:moveTo>
                  <a:cubicBezTo>
                    <a:pt x="0" y="66167"/>
                    <a:pt x="66294" y="0"/>
                    <a:pt x="148082" y="0"/>
                  </a:cubicBezTo>
                  <a:lnTo>
                    <a:pt x="2591689" y="0"/>
                  </a:lnTo>
                  <a:cubicBezTo>
                    <a:pt x="2673477" y="0"/>
                    <a:pt x="2739771" y="66167"/>
                    <a:pt x="2739771" y="147828"/>
                  </a:cubicBezTo>
                  <a:lnTo>
                    <a:pt x="2739771" y="1908048"/>
                  </a:lnTo>
                  <a:cubicBezTo>
                    <a:pt x="2739771" y="1989709"/>
                    <a:pt x="2673477" y="2055876"/>
                    <a:pt x="2591689" y="2055876"/>
                  </a:cubicBezTo>
                  <a:lnTo>
                    <a:pt x="148082" y="2055876"/>
                  </a:lnTo>
                  <a:cubicBezTo>
                    <a:pt x="66294" y="2056003"/>
                    <a:pt x="0" y="1989836"/>
                    <a:pt x="0" y="1908175"/>
                  </a:cubicBezTo>
                  <a:close/>
                </a:path>
              </a:pathLst>
            </a:custGeom>
            <a:solidFill>
              <a:srgbClr val="CCEEFF"/>
            </a:solidFill>
          </p:spPr>
          <p:txBody>
            <a:bodyPr/>
            <a:lstStyle/>
            <a:p>
              <a:endParaRPr lang="en-US"/>
            </a:p>
          </p:txBody>
        </p:sp>
        <p:sp>
          <p:nvSpPr>
            <p:cNvPr id="8" name="Freeform 8"/>
            <p:cNvSpPr/>
            <p:nvPr/>
          </p:nvSpPr>
          <p:spPr>
            <a:xfrm>
              <a:off x="0" y="0"/>
              <a:ext cx="2752471" cy="2068703"/>
            </a:xfrm>
            <a:custGeom>
              <a:avLst/>
              <a:gdLst/>
              <a:ahLst/>
              <a:cxnLst/>
              <a:rect l="l" t="t" r="r" b="b"/>
              <a:pathLst>
                <a:path w="2752471" h="2068703">
                  <a:moveTo>
                    <a:pt x="0" y="154178"/>
                  </a:moveTo>
                  <a:cubicBezTo>
                    <a:pt x="0" y="69088"/>
                    <a:pt x="69215" y="0"/>
                    <a:pt x="154432" y="0"/>
                  </a:cubicBezTo>
                  <a:lnTo>
                    <a:pt x="2598039" y="0"/>
                  </a:lnTo>
                  <a:lnTo>
                    <a:pt x="2598039" y="6350"/>
                  </a:lnTo>
                  <a:lnTo>
                    <a:pt x="2598039" y="0"/>
                  </a:lnTo>
                  <a:cubicBezTo>
                    <a:pt x="2683383" y="0"/>
                    <a:pt x="2752471" y="69088"/>
                    <a:pt x="2752471" y="154178"/>
                  </a:cubicBezTo>
                  <a:lnTo>
                    <a:pt x="2746121" y="154178"/>
                  </a:lnTo>
                  <a:lnTo>
                    <a:pt x="2752471" y="154178"/>
                  </a:lnTo>
                  <a:lnTo>
                    <a:pt x="2752471" y="1914398"/>
                  </a:lnTo>
                  <a:lnTo>
                    <a:pt x="2746121" y="1914398"/>
                  </a:lnTo>
                  <a:lnTo>
                    <a:pt x="2752471" y="1914398"/>
                  </a:lnTo>
                  <a:cubicBezTo>
                    <a:pt x="2752471" y="1999615"/>
                    <a:pt x="2683256" y="2068576"/>
                    <a:pt x="2598039" y="2068576"/>
                  </a:cubicBezTo>
                  <a:lnTo>
                    <a:pt x="2598039" y="2062226"/>
                  </a:lnTo>
                  <a:lnTo>
                    <a:pt x="2598039" y="2068576"/>
                  </a:lnTo>
                  <a:lnTo>
                    <a:pt x="154432" y="2068576"/>
                  </a:lnTo>
                  <a:lnTo>
                    <a:pt x="154432" y="2062226"/>
                  </a:lnTo>
                  <a:lnTo>
                    <a:pt x="154432" y="2068576"/>
                  </a:lnTo>
                  <a:cubicBezTo>
                    <a:pt x="69215" y="2068703"/>
                    <a:pt x="0" y="1999615"/>
                    <a:pt x="0" y="1914525"/>
                  </a:cubicBezTo>
                  <a:lnTo>
                    <a:pt x="0" y="154178"/>
                  </a:lnTo>
                  <a:lnTo>
                    <a:pt x="6350" y="154178"/>
                  </a:lnTo>
                  <a:lnTo>
                    <a:pt x="0" y="154178"/>
                  </a:lnTo>
                  <a:moveTo>
                    <a:pt x="12700" y="154178"/>
                  </a:moveTo>
                  <a:lnTo>
                    <a:pt x="12700" y="1914398"/>
                  </a:lnTo>
                  <a:lnTo>
                    <a:pt x="6350" y="1914398"/>
                  </a:lnTo>
                  <a:lnTo>
                    <a:pt x="12700" y="1914398"/>
                  </a:lnTo>
                  <a:cubicBezTo>
                    <a:pt x="12700" y="1992503"/>
                    <a:pt x="76200" y="2055876"/>
                    <a:pt x="154432" y="2055876"/>
                  </a:cubicBezTo>
                  <a:lnTo>
                    <a:pt x="2598039" y="2055876"/>
                  </a:lnTo>
                  <a:cubicBezTo>
                    <a:pt x="2676271" y="2055876"/>
                    <a:pt x="2739771" y="1992503"/>
                    <a:pt x="2739771" y="1914398"/>
                  </a:cubicBezTo>
                  <a:lnTo>
                    <a:pt x="2739771" y="154178"/>
                  </a:lnTo>
                  <a:cubicBezTo>
                    <a:pt x="2739771" y="76073"/>
                    <a:pt x="2676271" y="12700"/>
                    <a:pt x="2598039" y="12700"/>
                  </a:cubicBezTo>
                  <a:lnTo>
                    <a:pt x="154432" y="12700"/>
                  </a:lnTo>
                  <a:lnTo>
                    <a:pt x="154432" y="6350"/>
                  </a:lnTo>
                  <a:lnTo>
                    <a:pt x="154432" y="12700"/>
                  </a:lnTo>
                  <a:cubicBezTo>
                    <a:pt x="76200" y="12700"/>
                    <a:pt x="12700" y="76073"/>
                    <a:pt x="12700" y="154178"/>
                  </a:cubicBezTo>
                  <a:close/>
                </a:path>
              </a:pathLst>
            </a:custGeom>
            <a:solidFill>
              <a:srgbClr val="B2D4E5"/>
            </a:solidFill>
          </p:spPr>
          <p:txBody>
            <a:bodyPr/>
            <a:lstStyle/>
            <a:p>
              <a:endParaRPr lang="en-US"/>
            </a:p>
          </p:txBody>
        </p:sp>
      </p:grpSp>
      <p:sp>
        <p:nvSpPr>
          <p:cNvPr id="9" name="TextBox 9"/>
          <p:cNvSpPr txBox="1"/>
          <p:nvPr/>
        </p:nvSpPr>
        <p:spPr>
          <a:xfrm>
            <a:off x="1197769" y="2528888"/>
            <a:ext cx="141238" cy="642342"/>
          </a:xfrm>
          <a:prstGeom prst="rect">
            <a:avLst/>
          </a:prstGeom>
        </p:spPr>
        <p:txBody>
          <a:bodyPr lIns="0" tIns="0" rIns="0" bIns="0" rtlCol="0" anchor="t">
            <a:spAutoFit/>
          </a:bodyPr>
          <a:lstStyle/>
          <a:p>
            <a:pPr algn="ctr">
              <a:lnSpc>
                <a:spcPts val="4125"/>
              </a:lnSpc>
            </a:pPr>
            <a:r>
              <a:rPr lang="en-US" sz="2562" b="1">
                <a:solidFill>
                  <a:srgbClr val="272525"/>
                </a:solidFill>
                <a:latin typeface="Arimo Bold"/>
                <a:ea typeface="Arimo Bold"/>
                <a:cs typeface="Arimo Bold"/>
                <a:sym typeface="Arimo Bold"/>
              </a:rPr>
              <a:t>1</a:t>
            </a:r>
          </a:p>
        </p:txBody>
      </p:sp>
      <p:sp>
        <p:nvSpPr>
          <p:cNvPr id="10" name="TextBox 10"/>
          <p:cNvSpPr txBox="1"/>
          <p:nvPr/>
        </p:nvSpPr>
        <p:spPr>
          <a:xfrm>
            <a:off x="3243114" y="2371725"/>
            <a:ext cx="3465760" cy="461814"/>
          </a:xfrm>
          <a:prstGeom prst="rect">
            <a:avLst/>
          </a:prstGeom>
        </p:spPr>
        <p:txBody>
          <a:bodyPr lIns="0" tIns="0" rIns="0" bIns="0" rtlCol="0" anchor="t">
            <a:spAutoFit/>
          </a:bodyPr>
          <a:lstStyle/>
          <a:p>
            <a:pPr algn="l">
              <a:lnSpc>
                <a:spcPts val="3374"/>
              </a:lnSpc>
            </a:pPr>
            <a:r>
              <a:rPr lang="en-US" sz="2687" b="1">
                <a:solidFill>
                  <a:srgbClr val="272525"/>
                </a:solidFill>
                <a:latin typeface="Arimo Bold"/>
                <a:ea typeface="Arimo Bold"/>
                <a:cs typeface="Arimo Bold"/>
                <a:sym typeface="Arimo Bold"/>
              </a:rPr>
              <a:t>Video incrustado</a:t>
            </a:r>
          </a:p>
        </p:txBody>
      </p:sp>
      <p:sp>
        <p:nvSpPr>
          <p:cNvPr id="11" name="TextBox 11"/>
          <p:cNvSpPr txBox="1"/>
          <p:nvPr/>
        </p:nvSpPr>
        <p:spPr>
          <a:xfrm>
            <a:off x="3243114" y="2896641"/>
            <a:ext cx="11763524" cy="517624"/>
          </a:xfrm>
          <a:prstGeom prst="rect">
            <a:avLst/>
          </a:prstGeom>
        </p:spPr>
        <p:txBody>
          <a:bodyPr lIns="0" tIns="0" rIns="0" bIns="0" rtlCol="0" anchor="t">
            <a:spAutoFit/>
          </a:bodyPr>
          <a:lstStyle/>
          <a:p>
            <a:pPr algn="l">
              <a:lnSpc>
                <a:spcPts val="3312"/>
              </a:lnSpc>
            </a:pPr>
            <a:r>
              <a:rPr lang="en-US" sz="2062">
                <a:solidFill>
                  <a:srgbClr val="272525"/>
                </a:solidFill>
                <a:latin typeface="Inter"/>
                <a:ea typeface="Inter"/>
                <a:cs typeface="Inter"/>
                <a:sym typeface="Inter"/>
              </a:rPr>
              <a:t>Reproducir un video directamente en la página web sin necesidad de complementos externos.</a:t>
            </a:r>
          </a:p>
        </p:txBody>
      </p:sp>
      <p:grpSp>
        <p:nvGrpSpPr>
          <p:cNvPr id="12" name="Group 12"/>
          <p:cNvGrpSpPr/>
          <p:nvPr/>
        </p:nvGrpSpPr>
        <p:grpSpPr>
          <a:xfrm>
            <a:off x="3111104" y="3666381"/>
            <a:ext cx="14120664" cy="14288"/>
            <a:chOff x="0" y="0"/>
            <a:chExt cx="18827552" cy="19050"/>
          </a:xfrm>
        </p:grpSpPr>
        <p:sp>
          <p:nvSpPr>
            <p:cNvPr id="13" name="Freeform 13"/>
            <p:cNvSpPr/>
            <p:nvPr/>
          </p:nvSpPr>
          <p:spPr>
            <a:xfrm>
              <a:off x="0" y="0"/>
              <a:ext cx="18827496" cy="19050"/>
            </a:xfrm>
            <a:custGeom>
              <a:avLst/>
              <a:gdLst/>
              <a:ahLst/>
              <a:cxnLst/>
              <a:rect l="l" t="t" r="r" b="b"/>
              <a:pathLst>
                <a:path w="18827496" h="19050">
                  <a:moveTo>
                    <a:pt x="0" y="9525"/>
                  </a:moveTo>
                  <a:cubicBezTo>
                    <a:pt x="0" y="4318"/>
                    <a:pt x="4318" y="0"/>
                    <a:pt x="9525" y="0"/>
                  </a:cubicBezTo>
                  <a:lnTo>
                    <a:pt x="18817971" y="0"/>
                  </a:lnTo>
                  <a:cubicBezTo>
                    <a:pt x="18823178" y="0"/>
                    <a:pt x="18827496" y="4318"/>
                    <a:pt x="18827496" y="9525"/>
                  </a:cubicBezTo>
                  <a:cubicBezTo>
                    <a:pt x="18827496" y="14732"/>
                    <a:pt x="18823178" y="19050"/>
                    <a:pt x="18817971" y="19050"/>
                  </a:cubicBezTo>
                  <a:lnTo>
                    <a:pt x="9525" y="19050"/>
                  </a:lnTo>
                  <a:cubicBezTo>
                    <a:pt x="4318" y="19050"/>
                    <a:pt x="0" y="14732"/>
                    <a:pt x="0" y="9525"/>
                  </a:cubicBezTo>
                  <a:close/>
                </a:path>
              </a:pathLst>
            </a:custGeom>
            <a:solidFill>
              <a:srgbClr val="B2D4E5"/>
            </a:solidFill>
          </p:spPr>
          <p:txBody>
            <a:bodyPr/>
            <a:lstStyle/>
            <a:p>
              <a:endParaRPr lang="en-US"/>
            </a:p>
          </p:txBody>
        </p:sp>
      </p:grpSp>
      <p:grpSp>
        <p:nvGrpSpPr>
          <p:cNvPr id="14" name="Group 14"/>
          <p:cNvGrpSpPr/>
          <p:nvPr/>
        </p:nvGrpSpPr>
        <p:grpSpPr>
          <a:xfrm>
            <a:off x="919460" y="3805535"/>
            <a:ext cx="4119414" cy="1551534"/>
            <a:chOff x="0" y="0"/>
            <a:chExt cx="5492552" cy="2068712"/>
          </a:xfrm>
        </p:grpSpPr>
        <p:sp>
          <p:nvSpPr>
            <p:cNvPr id="15" name="Freeform 15"/>
            <p:cNvSpPr/>
            <p:nvPr/>
          </p:nvSpPr>
          <p:spPr>
            <a:xfrm>
              <a:off x="6350" y="6350"/>
              <a:ext cx="5479923" cy="2056003"/>
            </a:xfrm>
            <a:custGeom>
              <a:avLst/>
              <a:gdLst/>
              <a:ahLst/>
              <a:cxnLst/>
              <a:rect l="l" t="t" r="r" b="b"/>
              <a:pathLst>
                <a:path w="5479923" h="2056003">
                  <a:moveTo>
                    <a:pt x="0" y="147828"/>
                  </a:moveTo>
                  <a:cubicBezTo>
                    <a:pt x="0" y="66167"/>
                    <a:pt x="66421" y="0"/>
                    <a:pt x="148463" y="0"/>
                  </a:cubicBezTo>
                  <a:lnTo>
                    <a:pt x="5331460" y="0"/>
                  </a:lnTo>
                  <a:cubicBezTo>
                    <a:pt x="5413502" y="0"/>
                    <a:pt x="5479923" y="66167"/>
                    <a:pt x="5479923" y="147828"/>
                  </a:cubicBezTo>
                  <a:lnTo>
                    <a:pt x="5479923" y="1908048"/>
                  </a:lnTo>
                  <a:cubicBezTo>
                    <a:pt x="5479923" y="1989709"/>
                    <a:pt x="5413502" y="2055876"/>
                    <a:pt x="5331460" y="2055876"/>
                  </a:cubicBezTo>
                  <a:lnTo>
                    <a:pt x="148463" y="2055876"/>
                  </a:lnTo>
                  <a:cubicBezTo>
                    <a:pt x="66421" y="2056003"/>
                    <a:pt x="0" y="1989836"/>
                    <a:pt x="0" y="1908175"/>
                  </a:cubicBezTo>
                  <a:close/>
                </a:path>
              </a:pathLst>
            </a:custGeom>
            <a:solidFill>
              <a:srgbClr val="CCEEFF"/>
            </a:solidFill>
          </p:spPr>
          <p:txBody>
            <a:bodyPr/>
            <a:lstStyle/>
            <a:p>
              <a:endParaRPr lang="en-US"/>
            </a:p>
          </p:txBody>
        </p:sp>
        <p:sp>
          <p:nvSpPr>
            <p:cNvPr id="16" name="Freeform 16"/>
            <p:cNvSpPr/>
            <p:nvPr/>
          </p:nvSpPr>
          <p:spPr>
            <a:xfrm>
              <a:off x="0" y="0"/>
              <a:ext cx="5492623" cy="2068703"/>
            </a:xfrm>
            <a:custGeom>
              <a:avLst/>
              <a:gdLst/>
              <a:ahLst/>
              <a:cxnLst/>
              <a:rect l="l" t="t" r="r" b="b"/>
              <a:pathLst>
                <a:path w="5492623" h="2068703">
                  <a:moveTo>
                    <a:pt x="0" y="154178"/>
                  </a:moveTo>
                  <a:cubicBezTo>
                    <a:pt x="0" y="68961"/>
                    <a:pt x="69342" y="0"/>
                    <a:pt x="154813" y="0"/>
                  </a:cubicBezTo>
                  <a:lnTo>
                    <a:pt x="5337810" y="0"/>
                  </a:lnTo>
                  <a:lnTo>
                    <a:pt x="5337810" y="6350"/>
                  </a:lnTo>
                  <a:lnTo>
                    <a:pt x="5337810" y="0"/>
                  </a:lnTo>
                  <a:cubicBezTo>
                    <a:pt x="5423281" y="0"/>
                    <a:pt x="5492623" y="68961"/>
                    <a:pt x="5492623" y="154178"/>
                  </a:cubicBezTo>
                  <a:lnTo>
                    <a:pt x="5486273" y="154178"/>
                  </a:lnTo>
                  <a:lnTo>
                    <a:pt x="5492623" y="154178"/>
                  </a:lnTo>
                  <a:lnTo>
                    <a:pt x="5492623" y="1914398"/>
                  </a:lnTo>
                  <a:lnTo>
                    <a:pt x="5486273" y="1914398"/>
                  </a:lnTo>
                  <a:lnTo>
                    <a:pt x="5492623" y="1914398"/>
                  </a:lnTo>
                  <a:cubicBezTo>
                    <a:pt x="5492623" y="1999615"/>
                    <a:pt x="5423281" y="2068576"/>
                    <a:pt x="5337810" y="2068576"/>
                  </a:cubicBezTo>
                  <a:lnTo>
                    <a:pt x="5337810" y="2062226"/>
                  </a:lnTo>
                  <a:lnTo>
                    <a:pt x="5337810" y="2068576"/>
                  </a:lnTo>
                  <a:lnTo>
                    <a:pt x="154813" y="2068576"/>
                  </a:lnTo>
                  <a:lnTo>
                    <a:pt x="154813" y="2062226"/>
                  </a:lnTo>
                  <a:lnTo>
                    <a:pt x="154813" y="2068576"/>
                  </a:lnTo>
                  <a:cubicBezTo>
                    <a:pt x="69342" y="2068703"/>
                    <a:pt x="0" y="1999742"/>
                    <a:pt x="0" y="1914525"/>
                  </a:cubicBezTo>
                  <a:lnTo>
                    <a:pt x="0" y="154178"/>
                  </a:lnTo>
                  <a:lnTo>
                    <a:pt x="6350" y="154178"/>
                  </a:lnTo>
                  <a:lnTo>
                    <a:pt x="0" y="154178"/>
                  </a:lnTo>
                  <a:moveTo>
                    <a:pt x="12700" y="154178"/>
                  </a:moveTo>
                  <a:lnTo>
                    <a:pt x="12700" y="1914398"/>
                  </a:lnTo>
                  <a:lnTo>
                    <a:pt x="6350" y="1914398"/>
                  </a:lnTo>
                  <a:lnTo>
                    <a:pt x="12700" y="1914398"/>
                  </a:lnTo>
                  <a:cubicBezTo>
                    <a:pt x="12700" y="1992503"/>
                    <a:pt x="76327" y="2055876"/>
                    <a:pt x="154813" y="2055876"/>
                  </a:cubicBezTo>
                  <a:lnTo>
                    <a:pt x="5337810" y="2055876"/>
                  </a:lnTo>
                  <a:cubicBezTo>
                    <a:pt x="5416296" y="2055876"/>
                    <a:pt x="5479923" y="1992503"/>
                    <a:pt x="5479923" y="1914398"/>
                  </a:cubicBezTo>
                  <a:lnTo>
                    <a:pt x="5479923" y="154178"/>
                  </a:lnTo>
                  <a:cubicBezTo>
                    <a:pt x="5479796" y="76073"/>
                    <a:pt x="5416296" y="12700"/>
                    <a:pt x="5337810" y="12700"/>
                  </a:cubicBezTo>
                  <a:lnTo>
                    <a:pt x="154813" y="12700"/>
                  </a:lnTo>
                  <a:lnTo>
                    <a:pt x="154813" y="6350"/>
                  </a:lnTo>
                  <a:lnTo>
                    <a:pt x="154813" y="12700"/>
                  </a:lnTo>
                  <a:cubicBezTo>
                    <a:pt x="76327" y="12700"/>
                    <a:pt x="12700" y="76073"/>
                    <a:pt x="12700" y="154178"/>
                  </a:cubicBezTo>
                  <a:close/>
                </a:path>
              </a:pathLst>
            </a:custGeom>
            <a:solidFill>
              <a:srgbClr val="B2D4E5"/>
            </a:solidFill>
          </p:spPr>
          <p:txBody>
            <a:bodyPr/>
            <a:lstStyle/>
            <a:p>
              <a:endParaRPr lang="en-US"/>
            </a:p>
          </p:txBody>
        </p:sp>
      </p:grpSp>
      <p:sp>
        <p:nvSpPr>
          <p:cNvPr id="17" name="TextBox 17"/>
          <p:cNvSpPr txBox="1"/>
          <p:nvPr/>
        </p:nvSpPr>
        <p:spPr>
          <a:xfrm>
            <a:off x="1197769" y="4202906"/>
            <a:ext cx="187226" cy="642342"/>
          </a:xfrm>
          <a:prstGeom prst="rect">
            <a:avLst/>
          </a:prstGeom>
        </p:spPr>
        <p:txBody>
          <a:bodyPr lIns="0" tIns="0" rIns="0" bIns="0" rtlCol="0" anchor="t">
            <a:spAutoFit/>
          </a:bodyPr>
          <a:lstStyle/>
          <a:p>
            <a:pPr algn="ctr">
              <a:lnSpc>
                <a:spcPts val="4125"/>
              </a:lnSpc>
            </a:pPr>
            <a:r>
              <a:rPr lang="en-US" sz="2562" b="1">
                <a:solidFill>
                  <a:srgbClr val="272525"/>
                </a:solidFill>
                <a:latin typeface="Arimo Bold"/>
                <a:ea typeface="Arimo Bold"/>
                <a:cs typeface="Arimo Bold"/>
                <a:sym typeface="Arimo Bold"/>
              </a:rPr>
              <a:t>2</a:t>
            </a:r>
          </a:p>
        </p:txBody>
      </p:sp>
      <p:sp>
        <p:nvSpPr>
          <p:cNvPr id="18" name="TextBox 18"/>
          <p:cNvSpPr txBox="1"/>
          <p:nvPr/>
        </p:nvSpPr>
        <p:spPr>
          <a:xfrm>
            <a:off x="5382741" y="3899744"/>
            <a:ext cx="3940522" cy="461814"/>
          </a:xfrm>
          <a:prstGeom prst="rect">
            <a:avLst/>
          </a:prstGeom>
        </p:spPr>
        <p:txBody>
          <a:bodyPr lIns="0" tIns="0" rIns="0" bIns="0" rtlCol="0" anchor="t">
            <a:spAutoFit/>
          </a:bodyPr>
          <a:lstStyle/>
          <a:p>
            <a:pPr algn="l">
              <a:lnSpc>
                <a:spcPts val="3374"/>
              </a:lnSpc>
            </a:pPr>
            <a:r>
              <a:rPr lang="en-US" sz="2687" b="1">
                <a:solidFill>
                  <a:srgbClr val="272525"/>
                </a:solidFill>
                <a:latin typeface="Arimo Bold"/>
                <a:ea typeface="Arimo Bold"/>
                <a:cs typeface="Arimo Bold"/>
                <a:sym typeface="Arimo Bold"/>
              </a:rPr>
              <a:t>Formularios interactivos</a:t>
            </a:r>
          </a:p>
        </p:txBody>
      </p:sp>
      <p:sp>
        <p:nvSpPr>
          <p:cNvPr id="19" name="TextBox 19"/>
          <p:cNvSpPr txBox="1"/>
          <p:nvPr/>
        </p:nvSpPr>
        <p:spPr>
          <a:xfrm>
            <a:off x="5298132" y="4570660"/>
            <a:ext cx="11075045" cy="517624"/>
          </a:xfrm>
          <a:prstGeom prst="rect">
            <a:avLst/>
          </a:prstGeom>
        </p:spPr>
        <p:txBody>
          <a:bodyPr lIns="0" tIns="0" rIns="0" bIns="0" rtlCol="0" anchor="t">
            <a:spAutoFit/>
          </a:bodyPr>
          <a:lstStyle/>
          <a:p>
            <a:pPr algn="l">
              <a:lnSpc>
                <a:spcPts val="3312"/>
              </a:lnSpc>
            </a:pPr>
            <a:r>
              <a:rPr lang="en-US" sz="2062">
                <a:solidFill>
                  <a:srgbClr val="272525"/>
                </a:solidFill>
                <a:latin typeface="Inter"/>
                <a:ea typeface="Inter"/>
                <a:cs typeface="Inter"/>
                <a:sym typeface="Inter"/>
              </a:rPr>
              <a:t>Crear formularios con validación de datos, autocompletado y otras funciones mejoradas.</a:t>
            </a:r>
          </a:p>
        </p:txBody>
      </p:sp>
      <p:grpSp>
        <p:nvGrpSpPr>
          <p:cNvPr id="20" name="Group 20"/>
          <p:cNvGrpSpPr/>
          <p:nvPr/>
        </p:nvGrpSpPr>
        <p:grpSpPr>
          <a:xfrm>
            <a:off x="5166122" y="5340400"/>
            <a:ext cx="12065645" cy="14288"/>
            <a:chOff x="0" y="0"/>
            <a:chExt cx="16087527" cy="19050"/>
          </a:xfrm>
        </p:grpSpPr>
        <p:sp>
          <p:nvSpPr>
            <p:cNvPr id="21" name="Freeform 21"/>
            <p:cNvSpPr/>
            <p:nvPr/>
          </p:nvSpPr>
          <p:spPr>
            <a:xfrm>
              <a:off x="0" y="0"/>
              <a:ext cx="16087471" cy="19050"/>
            </a:xfrm>
            <a:custGeom>
              <a:avLst/>
              <a:gdLst/>
              <a:ahLst/>
              <a:cxnLst/>
              <a:rect l="l" t="t" r="r" b="b"/>
              <a:pathLst>
                <a:path w="16087471" h="19050">
                  <a:moveTo>
                    <a:pt x="0" y="9525"/>
                  </a:moveTo>
                  <a:cubicBezTo>
                    <a:pt x="0" y="4318"/>
                    <a:pt x="4318" y="0"/>
                    <a:pt x="9525" y="0"/>
                  </a:cubicBezTo>
                  <a:lnTo>
                    <a:pt x="16077946" y="0"/>
                  </a:lnTo>
                  <a:cubicBezTo>
                    <a:pt x="16083153" y="0"/>
                    <a:pt x="16087471" y="4318"/>
                    <a:pt x="16087471" y="9525"/>
                  </a:cubicBezTo>
                  <a:cubicBezTo>
                    <a:pt x="16087471" y="14732"/>
                    <a:pt x="16083153" y="19050"/>
                    <a:pt x="16077946" y="19050"/>
                  </a:cubicBezTo>
                  <a:lnTo>
                    <a:pt x="9525" y="19050"/>
                  </a:lnTo>
                  <a:cubicBezTo>
                    <a:pt x="4318" y="19050"/>
                    <a:pt x="0" y="14732"/>
                    <a:pt x="0" y="9525"/>
                  </a:cubicBezTo>
                  <a:close/>
                </a:path>
              </a:pathLst>
            </a:custGeom>
            <a:solidFill>
              <a:srgbClr val="B2D4E5"/>
            </a:solidFill>
          </p:spPr>
          <p:txBody>
            <a:bodyPr/>
            <a:lstStyle/>
            <a:p>
              <a:endParaRPr lang="en-US"/>
            </a:p>
          </p:txBody>
        </p:sp>
      </p:grpSp>
      <p:grpSp>
        <p:nvGrpSpPr>
          <p:cNvPr id="22" name="Group 22"/>
          <p:cNvGrpSpPr/>
          <p:nvPr/>
        </p:nvGrpSpPr>
        <p:grpSpPr>
          <a:xfrm>
            <a:off x="919460" y="5479554"/>
            <a:ext cx="6174284" cy="1973907"/>
            <a:chOff x="0" y="0"/>
            <a:chExt cx="8232378" cy="2631877"/>
          </a:xfrm>
        </p:grpSpPr>
        <p:sp>
          <p:nvSpPr>
            <p:cNvPr id="23" name="Freeform 23"/>
            <p:cNvSpPr/>
            <p:nvPr/>
          </p:nvSpPr>
          <p:spPr>
            <a:xfrm>
              <a:off x="6350" y="6350"/>
              <a:ext cx="8219694" cy="2619121"/>
            </a:xfrm>
            <a:custGeom>
              <a:avLst/>
              <a:gdLst/>
              <a:ahLst/>
              <a:cxnLst/>
              <a:rect l="l" t="t" r="r" b="b"/>
              <a:pathLst>
                <a:path w="8219694" h="2619121">
                  <a:moveTo>
                    <a:pt x="0" y="147828"/>
                  </a:moveTo>
                  <a:cubicBezTo>
                    <a:pt x="0" y="66167"/>
                    <a:pt x="66421" y="0"/>
                    <a:pt x="148336" y="0"/>
                  </a:cubicBezTo>
                  <a:lnTo>
                    <a:pt x="8071358" y="0"/>
                  </a:lnTo>
                  <a:cubicBezTo>
                    <a:pt x="8153273" y="0"/>
                    <a:pt x="8219694" y="66167"/>
                    <a:pt x="8219694" y="147828"/>
                  </a:cubicBezTo>
                  <a:lnTo>
                    <a:pt x="8219694" y="2471293"/>
                  </a:lnTo>
                  <a:cubicBezTo>
                    <a:pt x="8219694" y="2552954"/>
                    <a:pt x="8153273" y="2619121"/>
                    <a:pt x="8071358" y="2619121"/>
                  </a:cubicBezTo>
                  <a:lnTo>
                    <a:pt x="148336" y="2619121"/>
                  </a:lnTo>
                  <a:cubicBezTo>
                    <a:pt x="66421" y="2619121"/>
                    <a:pt x="0" y="2552954"/>
                    <a:pt x="0" y="2471293"/>
                  </a:cubicBezTo>
                  <a:close/>
                </a:path>
              </a:pathLst>
            </a:custGeom>
            <a:solidFill>
              <a:srgbClr val="CCEEFF"/>
            </a:solidFill>
          </p:spPr>
          <p:txBody>
            <a:bodyPr/>
            <a:lstStyle/>
            <a:p>
              <a:endParaRPr lang="en-US"/>
            </a:p>
          </p:txBody>
        </p:sp>
        <p:sp>
          <p:nvSpPr>
            <p:cNvPr id="24" name="Freeform 24"/>
            <p:cNvSpPr/>
            <p:nvPr/>
          </p:nvSpPr>
          <p:spPr>
            <a:xfrm>
              <a:off x="0" y="0"/>
              <a:ext cx="8232394" cy="2631821"/>
            </a:xfrm>
            <a:custGeom>
              <a:avLst/>
              <a:gdLst/>
              <a:ahLst/>
              <a:cxnLst/>
              <a:rect l="l" t="t" r="r" b="b"/>
              <a:pathLst>
                <a:path w="8232394" h="2631821">
                  <a:moveTo>
                    <a:pt x="0" y="154178"/>
                  </a:moveTo>
                  <a:cubicBezTo>
                    <a:pt x="0" y="69088"/>
                    <a:pt x="69342" y="0"/>
                    <a:pt x="154686" y="0"/>
                  </a:cubicBezTo>
                  <a:lnTo>
                    <a:pt x="8077708" y="0"/>
                  </a:lnTo>
                  <a:lnTo>
                    <a:pt x="8077708" y="6350"/>
                  </a:lnTo>
                  <a:lnTo>
                    <a:pt x="8077708" y="0"/>
                  </a:lnTo>
                  <a:cubicBezTo>
                    <a:pt x="8163178" y="0"/>
                    <a:pt x="8232394" y="69088"/>
                    <a:pt x="8232394" y="154178"/>
                  </a:cubicBezTo>
                  <a:lnTo>
                    <a:pt x="8226044" y="154178"/>
                  </a:lnTo>
                  <a:lnTo>
                    <a:pt x="8232394" y="154178"/>
                  </a:lnTo>
                  <a:lnTo>
                    <a:pt x="8232394" y="2477643"/>
                  </a:lnTo>
                  <a:lnTo>
                    <a:pt x="8226044" y="2477643"/>
                  </a:lnTo>
                  <a:lnTo>
                    <a:pt x="8232394" y="2477643"/>
                  </a:lnTo>
                  <a:cubicBezTo>
                    <a:pt x="8232394" y="2562860"/>
                    <a:pt x="8163051" y="2631821"/>
                    <a:pt x="8077708" y="2631821"/>
                  </a:cubicBezTo>
                  <a:lnTo>
                    <a:pt x="8077708" y="2625471"/>
                  </a:lnTo>
                  <a:lnTo>
                    <a:pt x="8077708" y="2631821"/>
                  </a:lnTo>
                  <a:lnTo>
                    <a:pt x="154686" y="2631821"/>
                  </a:lnTo>
                  <a:lnTo>
                    <a:pt x="154686" y="2625471"/>
                  </a:lnTo>
                  <a:lnTo>
                    <a:pt x="154686" y="2631821"/>
                  </a:lnTo>
                  <a:cubicBezTo>
                    <a:pt x="69342" y="2631821"/>
                    <a:pt x="0" y="2562860"/>
                    <a:pt x="0" y="2477643"/>
                  </a:cubicBezTo>
                  <a:lnTo>
                    <a:pt x="0" y="154178"/>
                  </a:lnTo>
                  <a:lnTo>
                    <a:pt x="6350" y="154178"/>
                  </a:lnTo>
                  <a:lnTo>
                    <a:pt x="0" y="154178"/>
                  </a:lnTo>
                  <a:moveTo>
                    <a:pt x="12700" y="154178"/>
                  </a:moveTo>
                  <a:lnTo>
                    <a:pt x="12700" y="2477643"/>
                  </a:lnTo>
                  <a:lnTo>
                    <a:pt x="6350" y="2477643"/>
                  </a:lnTo>
                  <a:lnTo>
                    <a:pt x="12700" y="2477643"/>
                  </a:lnTo>
                  <a:cubicBezTo>
                    <a:pt x="12700" y="2555748"/>
                    <a:pt x="76200" y="2619121"/>
                    <a:pt x="154686" y="2619121"/>
                  </a:cubicBezTo>
                  <a:lnTo>
                    <a:pt x="8077708" y="2619121"/>
                  </a:lnTo>
                  <a:cubicBezTo>
                    <a:pt x="8156194" y="2619121"/>
                    <a:pt x="8219694" y="2555748"/>
                    <a:pt x="8219694" y="2477643"/>
                  </a:cubicBezTo>
                  <a:lnTo>
                    <a:pt x="8219694" y="154178"/>
                  </a:lnTo>
                  <a:cubicBezTo>
                    <a:pt x="8219694" y="76073"/>
                    <a:pt x="8156194" y="12700"/>
                    <a:pt x="8077708" y="12700"/>
                  </a:cubicBezTo>
                  <a:lnTo>
                    <a:pt x="154686" y="12700"/>
                  </a:lnTo>
                  <a:lnTo>
                    <a:pt x="154686" y="6350"/>
                  </a:lnTo>
                  <a:lnTo>
                    <a:pt x="154686" y="12700"/>
                  </a:lnTo>
                  <a:cubicBezTo>
                    <a:pt x="76200" y="12700"/>
                    <a:pt x="12700" y="76073"/>
                    <a:pt x="12700" y="154178"/>
                  </a:cubicBezTo>
                  <a:close/>
                </a:path>
              </a:pathLst>
            </a:custGeom>
            <a:solidFill>
              <a:srgbClr val="B2D4E5"/>
            </a:solidFill>
          </p:spPr>
          <p:txBody>
            <a:bodyPr/>
            <a:lstStyle/>
            <a:p>
              <a:endParaRPr lang="en-US"/>
            </a:p>
          </p:txBody>
        </p:sp>
      </p:grpSp>
      <p:sp>
        <p:nvSpPr>
          <p:cNvPr id="25" name="TextBox 25"/>
          <p:cNvSpPr txBox="1"/>
          <p:nvPr/>
        </p:nvSpPr>
        <p:spPr>
          <a:xfrm>
            <a:off x="1197769" y="6088112"/>
            <a:ext cx="186779" cy="642342"/>
          </a:xfrm>
          <a:prstGeom prst="rect">
            <a:avLst/>
          </a:prstGeom>
        </p:spPr>
        <p:txBody>
          <a:bodyPr lIns="0" tIns="0" rIns="0" bIns="0" rtlCol="0" anchor="t">
            <a:spAutoFit/>
          </a:bodyPr>
          <a:lstStyle/>
          <a:p>
            <a:pPr algn="ctr">
              <a:lnSpc>
                <a:spcPts val="4125"/>
              </a:lnSpc>
            </a:pPr>
            <a:r>
              <a:rPr lang="en-US" sz="2562" b="1">
                <a:solidFill>
                  <a:srgbClr val="272525"/>
                </a:solidFill>
                <a:latin typeface="Arimo Bold"/>
                <a:ea typeface="Arimo Bold"/>
                <a:cs typeface="Arimo Bold"/>
                <a:sym typeface="Arimo Bold"/>
              </a:rPr>
              <a:t>3</a:t>
            </a:r>
          </a:p>
        </p:txBody>
      </p:sp>
      <p:sp>
        <p:nvSpPr>
          <p:cNvPr id="26" name="TextBox 26"/>
          <p:cNvSpPr txBox="1"/>
          <p:nvPr/>
        </p:nvSpPr>
        <p:spPr>
          <a:xfrm>
            <a:off x="7220991" y="5487590"/>
            <a:ext cx="4860429" cy="461814"/>
          </a:xfrm>
          <a:prstGeom prst="rect">
            <a:avLst/>
          </a:prstGeom>
        </p:spPr>
        <p:txBody>
          <a:bodyPr lIns="0" tIns="0" rIns="0" bIns="0" rtlCol="0" anchor="t">
            <a:spAutoFit/>
          </a:bodyPr>
          <a:lstStyle/>
          <a:p>
            <a:pPr algn="l">
              <a:lnSpc>
                <a:spcPts val="3374"/>
              </a:lnSpc>
            </a:pPr>
            <a:r>
              <a:rPr lang="en-US" sz="2687" b="1">
                <a:solidFill>
                  <a:srgbClr val="272525"/>
                </a:solidFill>
                <a:latin typeface="Arimo Bold"/>
                <a:ea typeface="Arimo Bold"/>
                <a:cs typeface="Arimo Bold"/>
                <a:sym typeface="Arimo Bold"/>
              </a:rPr>
              <a:t>Aplicaciones web sin conexión</a:t>
            </a:r>
          </a:p>
        </p:txBody>
      </p:sp>
      <p:sp>
        <p:nvSpPr>
          <p:cNvPr id="27" name="TextBox 27"/>
          <p:cNvSpPr txBox="1"/>
          <p:nvPr/>
        </p:nvSpPr>
        <p:spPr>
          <a:xfrm>
            <a:off x="7353002" y="6244679"/>
            <a:ext cx="9746754" cy="939999"/>
          </a:xfrm>
          <a:prstGeom prst="rect">
            <a:avLst/>
          </a:prstGeom>
        </p:spPr>
        <p:txBody>
          <a:bodyPr lIns="0" tIns="0" rIns="0" bIns="0" rtlCol="0" anchor="t">
            <a:spAutoFit/>
          </a:bodyPr>
          <a:lstStyle/>
          <a:p>
            <a:pPr algn="l">
              <a:lnSpc>
                <a:spcPts val="3312"/>
              </a:lnSpc>
            </a:pPr>
            <a:r>
              <a:rPr lang="en-US" sz="2062">
                <a:solidFill>
                  <a:srgbClr val="272525"/>
                </a:solidFill>
                <a:latin typeface="Inter"/>
                <a:ea typeface="Inter"/>
                <a:cs typeface="Inter"/>
                <a:sym typeface="Inter"/>
              </a:rPr>
              <a:t>Desarrollar aplicaciones web que pueden funcionar sin conexión a internet gracias al almacenamiento local.</a:t>
            </a:r>
          </a:p>
        </p:txBody>
      </p:sp>
      <p:grpSp>
        <p:nvGrpSpPr>
          <p:cNvPr id="28" name="Group 28"/>
          <p:cNvGrpSpPr/>
          <p:nvPr/>
        </p:nvGrpSpPr>
        <p:grpSpPr>
          <a:xfrm>
            <a:off x="7220991" y="7436792"/>
            <a:ext cx="10010775" cy="14288"/>
            <a:chOff x="0" y="0"/>
            <a:chExt cx="13347700" cy="19050"/>
          </a:xfrm>
        </p:grpSpPr>
        <p:sp>
          <p:nvSpPr>
            <p:cNvPr id="29" name="Freeform 29"/>
            <p:cNvSpPr/>
            <p:nvPr/>
          </p:nvSpPr>
          <p:spPr>
            <a:xfrm>
              <a:off x="0" y="0"/>
              <a:ext cx="13347700" cy="19050"/>
            </a:xfrm>
            <a:custGeom>
              <a:avLst/>
              <a:gdLst/>
              <a:ahLst/>
              <a:cxnLst/>
              <a:rect l="l" t="t" r="r" b="b"/>
              <a:pathLst>
                <a:path w="13347700" h="19050">
                  <a:moveTo>
                    <a:pt x="0" y="9525"/>
                  </a:moveTo>
                  <a:cubicBezTo>
                    <a:pt x="0" y="4318"/>
                    <a:pt x="4318" y="0"/>
                    <a:pt x="9525" y="0"/>
                  </a:cubicBezTo>
                  <a:lnTo>
                    <a:pt x="13338175" y="0"/>
                  </a:lnTo>
                  <a:cubicBezTo>
                    <a:pt x="13343382" y="0"/>
                    <a:pt x="13347700" y="4318"/>
                    <a:pt x="13347700" y="9525"/>
                  </a:cubicBezTo>
                  <a:cubicBezTo>
                    <a:pt x="13347700" y="14732"/>
                    <a:pt x="13343382" y="19050"/>
                    <a:pt x="13338175" y="19050"/>
                  </a:cubicBezTo>
                  <a:lnTo>
                    <a:pt x="9525" y="19050"/>
                  </a:lnTo>
                  <a:cubicBezTo>
                    <a:pt x="4318" y="19050"/>
                    <a:pt x="0" y="14732"/>
                    <a:pt x="0" y="9525"/>
                  </a:cubicBezTo>
                  <a:close/>
                </a:path>
              </a:pathLst>
            </a:custGeom>
            <a:solidFill>
              <a:srgbClr val="B2D4E5"/>
            </a:solidFill>
          </p:spPr>
          <p:txBody>
            <a:bodyPr/>
            <a:lstStyle/>
            <a:p>
              <a:endParaRPr lang="en-US"/>
            </a:p>
          </p:txBody>
        </p:sp>
      </p:grpSp>
      <p:grpSp>
        <p:nvGrpSpPr>
          <p:cNvPr id="30" name="Group 30"/>
          <p:cNvGrpSpPr/>
          <p:nvPr/>
        </p:nvGrpSpPr>
        <p:grpSpPr>
          <a:xfrm>
            <a:off x="919460" y="7575947"/>
            <a:ext cx="8229303" cy="1973907"/>
            <a:chOff x="0" y="0"/>
            <a:chExt cx="10972403" cy="2631877"/>
          </a:xfrm>
        </p:grpSpPr>
        <p:sp>
          <p:nvSpPr>
            <p:cNvPr id="31" name="Freeform 31"/>
            <p:cNvSpPr/>
            <p:nvPr/>
          </p:nvSpPr>
          <p:spPr>
            <a:xfrm>
              <a:off x="6350" y="6350"/>
              <a:ext cx="10959719" cy="2619121"/>
            </a:xfrm>
            <a:custGeom>
              <a:avLst/>
              <a:gdLst/>
              <a:ahLst/>
              <a:cxnLst/>
              <a:rect l="l" t="t" r="r" b="b"/>
              <a:pathLst>
                <a:path w="10959719" h="2619121">
                  <a:moveTo>
                    <a:pt x="0" y="147828"/>
                  </a:moveTo>
                  <a:cubicBezTo>
                    <a:pt x="0" y="66167"/>
                    <a:pt x="66421" y="0"/>
                    <a:pt x="148463" y="0"/>
                  </a:cubicBezTo>
                  <a:lnTo>
                    <a:pt x="10811256" y="0"/>
                  </a:lnTo>
                  <a:cubicBezTo>
                    <a:pt x="10893172" y="0"/>
                    <a:pt x="10959719" y="66167"/>
                    <a:pt x="10959719" y="147828"/>
                  </a:cubicBezTo>
                  <a:lnTo>
                    <a:pt x="10959719" y="2471293"/>
                  </a:lnTo>
                  <a:cubicBezTo>
                    <a:pt x="10959719" y="2552954"/>
                    <a:pt x="10893299" y="2619121"/>
                    <a:pt x="10811256" y="2619121"/>
                  </a:cubicBezTo>
                  <a:lnTo>
                    <a:pt x="148463" y="2619121"/>
                  </a:lnTo>
                  <a:cubicBezTo>
                    <a:pt x="66421" y="2619121"/>
                    <a:pt x="0" y="2552954"/>
                    <a:pt x="0" y="2471293"/>
                  </a:cubicBezTo>
                  <a:close/>
                </a:path>
              </a:pathLst>
            </a:custGeom>
            <a:solidFill>
              <a:srgbClr val="CCEEFF"/>
            </a:solidFill>
          </p:spPr>
          <p:txBody>
            <a:bodyPr/>
            <a:lstStyle/>
            <a:p>
              <a:endParaRPr lang="en-US"/>
            </a:p>
          </p:txBody>
        </p:sp>
        <p:sp>
          <p:nvSpPr>
            <p:cNvPr id="32" name="Freeform 32"/>
            <p:cNvSpPr/>
            <p:nvPr/>
          </p:nvSpPr>
          <p:spPr>
            <a:xfrm>
              <a:off x="0" y="0"/>
              <a:ext cx="10972419" cy="2631821"/>
            </a:xfrm>
            <a:custGeom>
              <a:avLst/>
              <a:gdLst/>
              <a:ahLst/>
              <a:cxnLst/>
              <a:rect l="l" t="t" r="r" b="b"/>
              <a:pathLst>
                <a:path w="10972419" h="2631821">
                  <a:moveTo>
                    <a:pt x="0" y="154178"/>
                  </a:moveTo>
                  <a:cubicBezTo>
                    <a:pt x="0" y="69088"/>
                    <a:pt x="69342" y="0"/>
                    <a:pt x="154813" y="0"/>
                  </a:cubicBezTo>
                  <a:lnTo>
                    <a:pt x="10817606" y="0"/>
                  </a:lnTo>
                  <a:lnTo>
                    <a:pt x="10817606" y="6350"/>
                  </a:lnTo>
                  <a:lnTo>
                    <a:pt x="10817606" y="0"/>
                  </a:lnTo>
                  <a:cubicBezTo>
                    <a:pt x="10903077" y="0"/>
                    <a:pt x="10972419" y="69088"/>
                    <a:pt x="10972419" y="154178"/>
                  </a:cubicBezTo>
                  <a:lnTo>
                    <a:pt x="10966069" y="154178"/>
                  </a:lnTo>
                  <a:lnTo>
                    <a:pt x="10972419" y="154178"/>
                  </a:lnTo>
                  <a:lnTo>
                    <a:pt x="10972419" y="2477643"/>
                  </a:lnTo>
                  <a:lnTo>
                    <a:pt x="10966069" y="2477643"/>
                  </a:lnTo>
                  <a:lnTo>
                    <a:pt x="10972419" y="2477643"/>
                  </a:lnTo>
                  <a:cubicBezTo>
                    <a:pt x="10972419" y="2562860"/>
                    <a:pt x="10903077" y="2631821"/>
                    <a:pt x="10817606" y="2631821"/>
                  </a:cubicBezTo>
                  <a:lnTo>
                    <a:pt x="10817606" y="2625471"/>
                  </a:lnTo>
                  <a:lnTo>
                    <a:pt x="10817606" y="2631821"/>
                  </a:lnTo>
                  <a:lnTo>
                    <a:pt x="154813" y="2631821"/>
                  </a:lnTo>
                  <a:lnTo>
                    <a:pt x="154813" y="2625471"/>
                  </a:lnTo>
                  <a:lnTo>
                    <a:pt x="154813" y="2631821"/>
                  </a:lnTo>
                  <a:cubicBezTo>
                    <a:pt x="69342" y="2631821"/>
                    <a:pt x="0" y="2562860"/>
                    <a:pt x="0" y="2477643"/>
                  </a:cubicBezTo>
                  <a:lnTo>
                    <a:pt x="0" y="154178"/>
                  </a:lnTo>
                  <a:lnTo>
                    <a:pt x="6350" y="154178"/>
                  </a:lnTo>
                  <a:lnTo>
                    <a:pt x="0" y="154178"/>
                  </a:lnTo>
                  <a:moveTo>
                    <a:pt x="12700" y="154178"/>
                  </a:moveTo>
                  <a:lnTo>
                    <a:pt x="12700" y="2477643"/>
                  </a:lnTo>
                  <a:lnTo>
                    <a:pt x="6350" y="2477643"/>
                  </a:lnTo>
                  <a:lnTo>
                    <a:pt x="12700" y="2477643"/>
                  </a:lnTo>
                  <a:cubicBezTo>
                    <a:pt x="12700" y="2555748"/>
                    <a:pt x="76327" y="2619121"/>
                    <a:pt x="154813" y="2619121"/>
                  </a:cubicBezTo>
                  <a:lnTo>
                    <a:pt x="10817606" y="2619121"/>
                  </a:lnTo>
                  <a:cubicBezTo>
                    <a:pt x="10896092" y="2619121"/>
                    <a:pt x="10959719" y="2555748"/>
                    <a:pt x="10959719" y="2477643"/>
                  </a:cubicBezTo>
                  <a:lnTo>
                    <a:pt x="10959719" y="154178"/>
                  </a:lnTo>
                  <a:cubicBezTo>
                    <a:pt x="10959719" y="76073"/>
                    <a:pt x="10896092" y="12700"/>
                    <a:pt x="10817606" y="12700"/>
                  </a:cubicBezTo>
                  <a:lnTo>
                    <a:pt x="154813" y="12700"/>
                  </a:lnTo>
                  <a:lnTo>
                    <a:pt x="154813" y="6350"/>
                  </a:lnTo>
                  <a:lnTo>
                    <a:pt x="154813" y="12700"/>
                  </a:lnTo>
                  <a:cubicBezTo>
                    <a:pt x="76327" y="12700"/>
                    <a:pt x="12700" y="76073"/>
                    <a:pt x="12700" y="154178"/>
                  </a:cubicBezTo>
                  <a:close/>
                </a:path>
              </a:pathLst>
            </a:custGeom>
            <a:solidFill>
              <a:srgbClr val="B2D4E5"/>
            </a:solidFill>
          </p:spPr>
          <p:txBody>
            <a:bodyPr/>
            <a:lstStyle/>
            <a:p>
              <a:endParaRPr lang="en-US"/>
            </a:p>
          </p:txBody>
        </p:sp>
      </p:grpSp>
      <p:sp>
        <p:nvSpPr>
          <p:cNvPr id="33" name="TextBox 33"/>
          <p:cNvSpPr txBox="1"/>
          <p:nvPr/>
        </p:nvSpPr>
        <p:spPr>
          <a:xfrm>
            <a:off x="1197769" y="8184505"/>
            <a:ext cx="177850" cy="642342"/>
          </a:xfrm>
          <a:prstGeom prst="rect">
            <a:avLst/>
          </a:prstGeom>
        </p:spPr>
        <p:txBody>
          <a:bodyPr lIns="0" tIns="0" rIns="0" bIns="0" rtlCol="0" anchor="t">
            <a:spAutoFit/>
          </a:bodyPr>
          <a:lstStyle/>
          <a:p>
            <a:pPr algn="ctr">
              <a:lnSpc>
                <a:spcPts val="4125"/>
              </a:lnSpc>
            </a:pPr>
            <a:r>
              <a:rPr lang="en-US" sz="2562" b="1">
                <a:solidFill>
                  <a:srgbClr val="272525"/>
                </a:solidFill>
                <a:latin typeface="Arimo Bold"/>
                <a:ea typeface="Arimo Bold"/>
                <a:cs typeface="Arimo Bold"/>
                <a:sym typeface="Arimo Bold"/>
              </a:rPr>
              <a:t>4</a:t>
            </a:r>
          </a:p>
        </p:txBody>
      </p:sp>
      <p:sp>
        <p:nvSpPr>
          <p:cNvPr id="34" name="TextBox 34"/>
          <p:cNvSpPr txBox="1"/>
          <p:nvPr/>
        </p:nvSpPr>
        <p:spPr>
          <a:xfrm>
            <a:off x="9323264" y="7547372"/>
            <a:ext cx="3465760" cy="461814"/>
          </a:xfrm>
          <a:prstGeom prst="rect">
            <a:avLst/>
          </a:prstGeom>
        </p:spPr>
        <p:txBody>
          <a:bodyPr lIns="0" tIns="0" rIns="0" bIns="0" rtlCol="0" anchor="t">
            <a:spAutoFit/>
          </a:bodyPr>
          <a:lstStyle/>
          <a:p>
            <a:pPr algn="l">
              <a:lnSpc>
                <a:spcPts val="3374"/>
              </a:lnSpc>
            </a:pPr>
            <a:r>
              <a:rPr lang="en-US" sz="2687" b="1">
                <a:solidFill>
                  <a:srgbClr val="272525"/>
                </a:solidFill>
                <a:latin typeface="Arimo Bold"/>
                <a:ea typeface="Arimo Bold"/>
                <a:cs typeface="Arimo Bold"/>
                <a:sym typeface="Arimo Bold"/>
              </a:rPr>
              <a:t>Diseño web adaptable</a:t>
            </a:r>
          </a:p>
        </p:txBody>
      </p:sp>
      <p:sp>
        <p:nvSpPr>
          <p:cNvPr id="35" name="TextBox 35"/>
          <p:cNvSpPr txBox="1"/>
          <p:nvPr/>
        </p:nvSpPr>
        <p:spPr>
          <a:xfrm>
            <a:off x="9408021" y="8341072"/>
            <a:ext cx="7691735" cy="939999"/>
          </a:xfrm>
          <a:prstGeom prst="rect">
            <a:avLst/>
          </a:prstGeom>
        </p:spPr>
        <p:txBody>
          <a:bodyPr lIns="0" tIns="0" rIns="0" bIns="0" rtlCol="0" anchor="t">
            <a:spAutoFit/>
          </a:bodyPr>
          <a:lstStyle/>
          <a:p>
            <a:pPr algn="l">
              <a:lnSpc>
                <a:spcPts val="3312"/>
              </a:lnSpc>
            </a:pPr>
            <a:r>
              <a:rPr lang="en-US" sz="2062">
                <a:solidFill>
                  <a:srgbClr val="272525"/>
                </a:solidFill>
                <a:latin typeface="Inter"/>
                <a:ea typeface="Inter"/>
                <a:cs typeface="Inter"/>
                <a:sym typeface="Inter"/>
              </a:rPr>
              <a:t>Crear sitios web que se adapten a diferentes dispositivos y tamaños de pantalla.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F01D9E788CC74479FCD3E21946BC3E3" ma:contentTypeVersion="10" ma:contentTypeDescription="Crear nuevo documento." ma:contentTypeScope="" ma:versionID="7865fe59ad8994921597bf4b94b0a176">
  <xsd:schema xmlns:xsd="http://www.w3.org/2001/XMLSchema" xmlns:xs="http://www.w3.org/2001/XMLSchema" xmlns:p="http://schemas.microsoft.com/office/2006/metadata/properties" xmlns:ns2="941dc4f4-5c97-4a0b-9bc1-5061016fdd62" xmlns:ns3="55789e9a-1a30-4d51-8d65-093947c8817d" targetNamespace="http://schemas.microsoft.com/office/2006/metadata/properties" ma:root="true" ma:fieldsID="f9cacda506a14e220c1ffd9a676e6ccd" ns2:_="" ns3:_="">
    <xsd:import namespace="941dc4f4-5c97-4a0b-9bc1-5061016fdd62"/>
    <xsd:import namespace="55789e9a-1a30-4d51-8d65-093947c8817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1dc4f4-5c97-4a0b-9bc1-5061016fdd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cbf1caf7-04d9-42cb-a4f9-6caa9a3a8b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789e9a-1a30-4d51-8d65-093947c8817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564870d-44e5-46d8-9ad2-0b40c8940a2d}" ma:internalName="TaxCatchAll" ma:showField="CatchAllData" ma:web="55789e9a-1a30-4d51-8d65-093947c881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41dc4f4-5c97-4a0b-9bc1-5061016fdd62">
      <Terms xmlns="http://schemas.microsoft.com/office/infopath/2007/PartnerControls"/>
    </lcf76f155ced4ddcb4097134ff3c332f>
    <TaxCatchAll xmlns="55789e9a-1a30-4d51-8d65-093947c8817d" xsi:nil="true"/>
  </documentManagement>
</p:properties>
</file>

<file path=customXml/itemProps1.xml><?xml version="1.0" encoding="utf-8"?>
<ds:datastoreItem xmlns:ds="http://schemas.openxmlformats.org/officeDocument/2006/customXml" ds:itemID="{B43417C7-91B3-4D2F-8617-2F75EA81A7F8}"/>
</file>

<file path=customXml/itemProps2.xml><?xml version="1.0" encoding="utf-8"?>
<ds:datastoreItem xmlns:ds="http://schemas.openxmlformats.org/officeDocument/2006/customXml" ds:itemID="{5F19573D-FA99-4E4D-8859-CBDCC7B91FA6}"/>
</file>

<file path=customXml/itemProps3.xml><?xml version="1.0" encoding="utf-8"?>
<ds:datastoreItem xmlns:ds="http://schemas.openxmlformats.org/officeDocument/2006/customXml" ds:itemID="{A26F11B8-5E95-422E-9775-8F8A2213422F}"/>
</file>

<file path=docProps/app.xml><?xml version="1.0" encoding="utf-8"?>
<Properties xmlns="http://schemas.openxmlformats.org/officeDocument/2006/extended-properties" xmlns:vt="http://schemas.openxmlformats.org/officeDocument/2006/docPropsVTypes">
  <TotalTime>32</TotalTime>
  <Words>1906</Words>
  <Application>Microsoft Office PowerPoint</Application>
  <PresentationFormat>Custom</PresentationFormat>
  <Paragraphs>264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Arimo Bold</vt:lpstr>
      <vt:lpstr>Arial</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HTML4-y-HTML5-Evolucion-y-Ejemplos.pptx</dc:title>
  <cp:lastModifiedBy>DAVID PEREZ</cp:lastModifiedBy>
  <cp:revision>12</cp:revision>
  <dcterms:created xsi:type="dcterms:W3CDTF">2006-08-16T00:00:00Z</dcterms:created>
  <dcterms:modified xsi:type="dcterms:W3CDTF">2025-01-20T18:59:44Z</dcterms:modified>
  <dc:identifier>DAGcwkAFHWc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0x0101008F01D9E788CC74479FCD3E21946BC3E3</vt:lpwstr>
  </property>
</Properties>
</file>